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9"/>
  </p:notesMasterIdLst>
  <p:sldIdLst>
    <p:sldId id="310" r:id="rId2"/>
    <p:sldId id="353" r:id="rId3"/>
    <p:sldId id="360" r:id="rId4"/>
    <p:sldId id="354" r:id="rId5"/>
    <p:sldId id="358" r:id="rId6"/>
    <p:sldId id="356" r:id="rId7"/>
    <p:sldId id="357" r:id="rId8"/>
    <p:sldId id="359" r:id="rId9"/>
    <p:sldId id="385" r:id="rId10"/>
    <p:sldId id="366" r:id="rId11"/>
    <p:sldId id="363" r:id="rId12"/>
    <p:sldId id="383" r:id="rId13"/>
    <p:sldId id="367" r:id="rId14"/>
    <p:sldId id="386" r:id="rId15"/>
    <p:sldId id="387" r:id="rId16"/>
    <p:sldId id="384" r:id="rId17"/>
    <p:sldId id="376" r:id="rId18"/>
  </p:sldIdLst>
  <p:sldSz cx="9144000" cy="6858000" type="screen4x3"/>
  <p:notesSz cx="6842125" cy="99837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FF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99FFCC"/>
    <a:srgbClr val="66FFCC"/>
    <a:srgbClr val="FFAE5D"/>
    <a:srgbClr val="FF9933"/>
    <a:srgbClr val="FF6600"/>
    <a:srgbClr val="1F497D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90088" autoAdjust="0"/>
  </p:normalViewPr>
  <p:slideViewPr>
    <p:cSldViewPr>
      <p:cViewPr>
        <p:scale>
          <a:sx n="70" d="100"/>
          <a:sy n="70" d="100"/>
        </p:scale>
        <p:origin x="-12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6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045747675205758"/>
          <c:y val="3.0333829494082042E-2"/>
          <c:w val="0.64527027027027084"/>
          <c:h val="0.80122324159021407"/>
        </c:manualLayout>
      </c:layout>
      <c:bar3DChart>
        <c:barDir val="col"/>
        <c:grouping val="standard"/>
        <c:shape val="box"/>
        <c:axId val="60810752"/>
        <c:axId val="60814080"/>
        <c:axId val="60778240"/>
      </c:bar3DChart>
      <c:catAx>
        <c:axId val="60810752"/>
        <c:scaling>
          <c:orientation val="minMax"/>
        </c:scaling>
        <c:delete val="1"/>
        <c:axPos val="b"/>
        <c:numFmt formatCode="General" sourceLinked="1"/>
        <c:tickLblPos val="none"/>
        <c:crossAx val="60814080"/>
        <c:crosses val="autoZero"/>
        <c:auto val="1"/>
        <c:lblAlgn val="ctr"/>
        <c:lblOffset val="100"/>
      </c:catAx>
      <c:valAx>
        <c:axId val="60814080"/>
        <c:scaling>
          <c:orientation val="minMax"/>
        </c:scaling>
        <c:delete val="1"/>
        <c:axPos val="l"/>
        <c:majorGridlines>
          <c:spPr>
            <a:ln w="3783">
              <a:solidFill>
                <a:srgbClr val="CCCCFF"/>
              </a:solidFill>
              <a:prstDash val="sysDash"/>
            </a:ln>
          </c:spPr>
        </c:majorGridlines>
        <c:numFmt formatCode="#,##0.0" sourceLinked="1"/>
        <c:tickLblPos val="none"/>
        <c:crossAx val="60810752"/>
        <c:crosses val="autoZero"/>
        <c:crossBetween val="between"/>
      </c:valAx>
      <c:serAx>
        <c:axId val="60778240"/>
        <c:scaling>
          <c:orientation val="minMax"/>
        </c:scaling>
        <c:axPos val="b"/>
        <c:tickLblPos val="nextTo"/>
        <c:crossAx val="60814080"/>
        <c:crosses val="autoZero"/>
      </c:ser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74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8468788963925092"/>
          <c:y val="0.13291222146215084"/>
          <c:w val="0.70373825400073964"/>
          <c:h val="0.683263569814346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explosion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8436559667029959"/>
                  <c:y val="7.25434216772799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8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8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53408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8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8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тыс. руб.</a:t>
                    </a:r>
                    <a:endParaRPr lang="ru-RU" sz="1200" b="1" dirty="0" smtClean="0">
                      <a:solidFill>
                        <a:schemeClr val="tx1"/>
                      </a:solidFill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8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8" dirty="0" smtClean="0">
                        <a:solidFill>
                          <a:schemeClr val="tx1"/>
                        </a:solidFill>
                      </a:rPr>
                      <a:t>15</a:t>
                    </a:r>
                    <a:r>
                      <a:rPr lang="en-US" sz="1198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sz="12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 w="25309">
                  <a:noFill/>
                </a:ln>
              </c:spPr>
              <c:dLblPos val="bestFit"/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9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8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308330,1</a:t>
                    </a:r>
                    <a:r>
                      <a:rPr lang="en-US" sz="1198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ru-RU" sz="1198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тыс. руб.</a:t>
                    </a:r>
                    <a:endParaRPr lang="ru-RU" sz="1200" dirty="0" smtClean="0">
                      <a:solidFill>
                        <a:schemeClr val="tx1"/>
                      </a:solidFill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9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8" dirty="0" smtClean="0">
                        <a:solidFill>
                          <a:schemeClr val="tx1"/>
                        </a:solidFill>
                      </a:rPr>
                      <a:t>85%</a:t>
                    </a:r>
                    <a:endParaRPr lang="ru-RU" sz="12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 w="25309">
                  <a:noFill/>
                </a:ln>
              </c:spPr>
              <c:dLblPos val="ctr"/>
            </c:dLbl>
            <c:spPr>
              <a:noFill/>
              <a:ln w="2530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2" b="1" i="0" u="none" strike="noStrike" kern="1200" spc="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</c:dLbls>
          <c:cat>
            <c:strRef>
              <c:f>Лист1!$A$2:$A$3</c:f>
              <c:strCache>
                <c:ptCount val="2"/>
                <c:pt idx="0">
                  <c:v>Безвозмездные</c:v>
                </c:pt>
                <c:pt idx="1">
                  <c:v>Собственные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11098.4</c:v>
                </c:pt>
                <c:pt idx="1">
                  <c:v>24251.9</c:v>
                </c:pt>
              </c:numCache>
            </c:numRef>
          </c:val>
        </c:ser>
      </c:pie3DChart>
      <c:spPr>
        <a:noFill/>
        <a:ln w="25382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  <a:bevelB prst="angle"/>
            </a:sp3d>
          </c:spPr>
          <c:explosion val="25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1"/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Национальная 
экономика </c:v>
                </c:pt>
                <c:pt idx="1">
                  <c:v>Образование</c:v>
                </c:pt>
                <c:pt idx="2">
                  <c:v>Культура и спорт</c:v>
                </c:pt>
                <c:pt idx="3">
                  <c:v>Социальная политика</c:v>
                </c:pt>
                <c:pt idx="4">
                  <c:v>Межбюджетные 
трансферты 
общего характера-
</c:v>
                </c:pt>
                <c:pt idx="5">
                  <c:v>Прочие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</c:v>
                </c:pt>
                <c:pt idx="1">
                  <c:v>61</c:v>
                </c:pt>
                <c:pt idx="2">
                  <c:v>9</c:v>
                </c:pt>
                <c:pt idx="3">
                  <c:v>7</c:v>
                </c:pt>
                <c:pt idx="4">
                  <c:v>9</c:v>
                </c:pt>
                <c:pt idx="5">
                  <c:v>8</c:v>
                </c:pt>
              </c:numCache>
            </c:numRef>
          </c:val>
        </c:ser>
        <c:firstSliceAng val="0"/>
      </c:pieChart>
      <c:spPr>
        <a:noFill/>
        <a:ln w="25392">
          <a:noFill/>
        </a:ln>
      </c:spPr>
    </c:plotArea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5450" cy="498475"/>
          </a:xfrm>
          <a:prstGeom prst="rect">
            <a:avLst/>
          </a:prstGeom>
        </p:spPr>
        <p:txBody>
          <a:bodyPr vert="horz" lIns="91538" tIns="45770" rIns="91538" bIns="457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6675" y="0"/>
            <a:ext cx="2963863" cy="498475"/>
          </a:xfrm>
          <a:prstGeom prst="rect">
            <a:avLst/>
          </a:prstGeom>
        </p:spPr>
        <p:txBody>
          <a:bodyPr vert="horz" lIns="91538" tIns="45770" rIns="91538" bIns="457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BE89E5-AADE-4680-BF24-CC41564F0233}" type="datetimeFigureOut">
              <a:rPr lang="ru-RU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99037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8" tIns="45770" rIns="91538" bIns="4577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41863"/>
            <a:ext cx="5472113" cy="4494212"/>
          </a:xfrm>
          <a:prstGeom prst="rect">
            <a:avLst/>
          </a:prstGeom>
        </p:spPr>
        <p:txBody>
          <a:bodyPr vert="horz" lIns="91538" tIns="45770" rIns="91538" bIns="4577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83725"/>
            <a:ext cx="2965450" cy="498475"/>
          </a:xfrm>
          <a:prstGeom prst="rect">
            <a:avLst/>
          </a:prstGeom>
        </p:spPr>
        <p:txBody>
          <a:bodyPr vert="horz" lIns="91538" tIns="45770" rIns="91538" bIns="457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6675" y="9483725"/>
            <a:ext cx="2963863" cy="498475"/>
          </a:xfrm>
          <a:prstGeom prst="rect">
            <a:avLst/>
          </a:prstGeom>
        </p:spPr>
        <p:txBody>
          <a:bodyPr vert="horz" lIns="91538" tIns="45770" rIns="91538" bIns="457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BE81926-EDE5-44D2-BF96-6C36A35F9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5593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3CCF60-14F3-4CDA-9390-2D656F3C635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17E999AD-EB01-441A-9929-02764A2AAF01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10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D1126535-D37C-489A-B6B4-676AD01738DE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11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A234F944-433B-4E57-8DD4-42C8E9656BB7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13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9F53B274-3375-4EEB-81CD-09015B76C832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14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AE562498-3C3A-473D-AC5E-FF705D14B429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2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73FD2A27-A4AF-4B7D-9E9E-B49BE88152BD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3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A0593276-CFB7-4F1F-B125-0E97F28D6E5C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4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5299928A-55D7-45E4-AF4E-41B8F6C5C6BD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5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A8C96A26-8815-4C68-BBEE-FB987A849F16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6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7380E956-1C83-4DDC-86B8-333E92C0D71C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7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76675" y="9483725"/>
            <a:ext cx="2963863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538" tIns="45770" rIns="91538" bIns="45770" anchor="b"/>
          <a:lstStyle/>
          <a:p>
            <a:pPr algn="r">
              <a:defRPr/>
            </a:pPr>
            <a:fld id="{B8C88337-EBB7-4FFF-8524-0B0FAE1952D1}" type="slidenum">
              <a:rPr lang="ru-RU" sz="1200">
                <a:solidFill>
                  <a:schemeClr val="tx1"/>
                </a:solidFill>
                <a:latin typeface="+mn-lt"/>
              </a:rPr>
              <a:pPr algn="r">
                <a:defRPr/>
              </a:pPr>
              <a:t>8</a:t>
            </a:fld>
            <a:endParaRPr lang="ru-RU" sz="120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E81926-EDE5-44D2-BF96-6C36A35F9AE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7EDD2-8B1C-4CB2-8D21-2B8E02284052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7616F-809A-4D47-AEE6-508BDBED1A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62C0B4-45FF-4AE7-A005-897958CCDAD9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CB40F-AE0E-44D9-A6A1-FBD69C415B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C4F670-E5D0-4B9B-B869-2022AF17FDC4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E8BD2-D589-44EA-8C35-9A879628A5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154E1-3E7E-438B-941B-CF0607D520E3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3EF0D-42B8-447D-A44E-A0007B8925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B46BB5-C224-482D-9949-673637EAA409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266AD-58F9-4B54-AC2E-407FF19839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23E936-BDFD-4A28-99AE-17B61C6F42EC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DB2CC-39BE-4D83-9FBE-F9212E7F38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3A93A6-E0A0-4531-96AC-87C9986AF805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217B4-DC93-4EFC-AE37-D799B4D46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A9B0D4-2F27-4072-BBE0-136CCF568C91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546C3-DCD1-4B10-AD1E-D72EDBE168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B48456-43FF-4132-8058-359E052F7A76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7F6F2-623A-4002-8008-6B35B843F8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4E3EC3-5F45-490C-BEDE-98AB631710E6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0BC14-E3F0-4E38-9135-BF311F2A4B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79A67-32B9-41C4-88E0-0F1A7E9645D7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2D8E51-C288-4B5E-9005-9D9973BC69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C863C28-AB14-4A98-BAC8-68C539B9D38A}" type="datetimeFigureOut">
              <a:rPr lang="ru-RU" smtClean="0"/>
              <a:pPr>
                <a:defRPr/>
              </a:pPr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DE922AF-F63B-403F-B83D-A6068B7AF8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2.jpeg"/><Relationship Id="rId7" Type="http://schemas.openxmlformats.org/officeDocument/2006/relationships/hyperlink" Target="http://www.45.mchs.gov.ru/upload/resize_cache/iblock/9bd/360_360_0/9bdfcce181f3aeb273483aba3c7c48a4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://wiki.vspu.ru/_media/users/archi/computers_of_the_future/wiki/26656880_.jpg" TargetMode="Externa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900113" y="620713"/>
            <a:ext cx="7704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«БЮДЖЕТ ДЛЯ ГРАЖДАН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457200" y="6273225"/>
            <a:ext cx="8440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468313" y="0"/>
            <a:ext cx="8675687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414" y="142873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674" name="Picture 2" descr="File:Vargashi Central squa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4" y="1257300"/>
            <a:ext cx="8851901" cy="499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445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7B302E5B-CFF9-41B9-843C-590720BC781A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10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316" name="TextBox 14"/>
          <p:cNvSpPr txBox="1">
            <a:spLocks noChangeArrowheads="1"/>
          </p:cNvSpPr>
          <p:nvPr/>
        </p:nvSpPr>
        <p:spPr bwMode="auto">
          <a:xfrm>
            <a:off x="642938" y="0"/>
            <a:ext cx="850106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Расходные полномочия бюджетов разного уровня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323850" y="1066800"/>
            <a:ext cx="39608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расходным полномочиям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местных БЮДЖЕТОВ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относятся дошкольное образование, создание условий для обеспечения жителей услугами организаций культуры,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автомобильных дорог местного значения, создание условий для предоставления транспортных услуг населению.</a:t>
            </a:r>
          </a:p>
        </p:txBody>
      </p:sp>
      <p:sp>
        <p:nvSpPr>
          <p:cNvPr id="13323" name="Text Box 18"/>
          <p:cNvSpPr txBox="1">
            <a:spLocks noChangeArrowheads="1"/>
          </p:cNvSpPr>
          <p:nvPr/>
        </p:nvSpPr>
        <p:spPr bwMode="auto">
          <a:xfrm>
            <a:off x="4352130" y="3776491"/>
            <a:ext cx="46799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расходным полномочиям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городских и сельских поселений БЮДЖЕТОВ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относятся создание условий для обеспечения жителей услугами благоустройства территорий поселений, содержание автомобильных дорог местного значения в пределах границ городских и сельских поселений, содержание мест захоронения, организация в границах поселений электро-, тепло -, водоснабжение  населения, водоотведение, снабжение населения топливом.</a:t>
            </a:r>
          </a:p>
        </p:txBody>
      </p:sp>
      <p:pic>
        <p:nvPicPr>
          <p:cNvPr id="14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608" name="Picture 8" descr="http://img-fotki.yandex.ru/get/4407/tot-perm.3/0_5b839_f26b68e_X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652124"/>
            <a:ext cx="3858986" cy="295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610" name="Picture 10" descr="http://im0-tub-ru.yandex.net/i?id=497752996-47-72&amp;n=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599" y="914400"/>
            <a:ext cx="4545013" cy="236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C77C511-77C6-4851-A6C5-55E1FCEA7992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11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364" name="TextBox 14"/>
          <p:cNvSpPr txBox="1">
            <a:spLocks noChangeArrowheads="1"/>
          </p:cNvSpPr>
          <p:nvPr/>
        </p:nvSpPr>
        <p:spPr bwMode="auto">
          <a:xfrm>
            <a:off x="642938" y="142875"/>
            <a:ext cx="85010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chemeClr val="bg1"/>
                </a:solidFill>
                <a:cs typeface="Arial" charset="0"/>
              </a:rPr>
              <a:t>Расходы областного бюджета</a:t>
            </a:r>
            <a:endParaRPr lang="ru-RU" sz="16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7" name="Text Box 14"/>
          <p:cNvSpPr txBox="1">
            <a:spLocks noChangeArrowheads="1"/>
          </p:cNvSpPr>
          <p:nvPr/>
        </p:nvSpPr>
        <p:spPr bwMode="auto">
          <a:xfrm>
            <a:off x="228600" y="3048000"/>
            <a:ext cx="88106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Бюджет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Вагашинского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формируется преимущественно на основе программно-целевого метода планирования, с учетом принятых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Приоритетные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направления расходов бюджета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культура и спорт, социальная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политика 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экономика.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642938" y="0"/>
            <a:ext cx="8501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cs typeface="Arial" charset="0"/>
              </a:rPr>
              <a:t>Расходы </a:t>
            </a:r>
            <a:r>
              <a:rPr lang="ru-RU" sz="2400" b="1" i="1" dirty="0" smtClean="0">
                <a:solidFill>
                  <a:schemeClr val="tx1"/>
                </a:solidFill>
                <a:cs typeface="Arial" charset="0"/>
              </a:rPr>
              <a:t>бюджета </a:t>
            </a:r>
            <a:r>
              <a:rPr lang="ru-RU" sz="2400" b="1" i="1" dirty="0" err="1" smtClean="0">
                <a:solidFill>
                  <a:schemeClr val="tx1"/>
                </a:solidFill>
                <a:cs typeface="Arial" charset="0"/>
              </a:rPr>
              <a:t>Варгашинского</a:t>
            </a:r>
            <a:r>
              <a:rPr lang="ru-RU" sz="2400" b="1" i="1" dirty="0" smtClean="0">
                <a:solidFill>
                  <a:schemeClr val="tx1"/>
                </a:solidFill>
                <a:cs typeface="Arial" charset="0"/>
              </a:rPr>
              <a:t> района</a:t>
            </a:r>
            <a:endParaRPr lang="ru-RU" sz="2400" b="1" i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5370" name="Text Box 24"/>
          <p:cNvSpPr txBox="1">
            <a:spLocks noChangeArrowheads="1"/>
          </p:cNvSpPr>
          <p:nvPr/>
        </p:nvSpPr>
        <p:spPr bwMode="auto">
          <a:xfrm>
            <a:off x="1600200" y="1144602"/>
            <a:ext cx="606742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РАСХОДОВ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составит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361678,7 тыс.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  <p:sp>
        <p:nvSpPr>
          <p:cNvPr id="15372" name="AutoShape 34"/>
          <p:cNvSpPr>
            <a:spLocks noChangeArrowheads="1"/>
          </p:cNvSpPr>
          <p:nvPr/>
        </p:nvSpPr>
        <p:spPr bwMode="auto">
          <a:xfrm>
            <a:off x="684213" y="1268413"/>
            <a:ext cx="720725" cy="1152525"/>
          </a:xfrm>
          <a:prstGeom prst="curvedRightArrow">
            <a:avLst>
              <a:gd name="adj1" fmla="val 39963"/>
              <a:gd name="adj2" fmla="val 79941"/>
              <a:gd name="adj3" fmla="val 316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AutoShape 35"/>
          <p:cNvSpPr>
            <a:spLocks noChangeArrowheads="1"/>
          </p:cNvSpPr>
          <p:nvPr/>
        </p:nvSpPr>
        <p:spPr bwMode="auto">
          <a:xfrm>
            <a:off x="7870825" y="1268413"/>
            <a:ext cx="733425" cy="1223962"/>
          </a:xfrm>
          <a:prstGeom prst="curvedLeftArrow">
            <a:avLst>
              <a:gd name="adj1" fmla="val 39272"/>
              <a:gd name="adj2" fmla="val 7853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1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0" y="0"/>
            <a:ext cx="9144000" cy="5492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Структура расходов 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бюджета </a:t>
            </a:r>
            <a:r>
              <a:rPr lang="ru-RU" sz="2000" b="1" i="1" dirty="0" err="1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Варгашинского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 района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на </a:t>
            </a:r>
            <a:r>
              <a:rPr lang="ru-RU" sz="2000" b="1" i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2014 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год</a:t>
            </a:r>
            <a:endParaRPr lang="ru-RU" sz="2000" b="1" i="1" dirty="0">
              <a:solidFill>
                <a:srgbClr val="00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+mn-lt"/>
            </a:endParaRPr>
          </a:p>
        </p:txBody>
      </p:sp>
      <p:sp>
        <p:nvSpPr>
          <p:cNvPr id="13318" name="Прямоугольник 7"/>
          <p:cNvSpPr>
            <a:spLocks noChangeArrowheads="1"/>
          </p:cNvSpPr>
          <p:nvPr/>
        </p:nvSpPr>
        <p:spPr bwMode="auto">
          <a:xfrm>
            <a:off x="552450" y="692150"/>
            <a:ext cx="8143875" cy="554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Всего расходы </a:t>
            </a:r>
            <a:r>
              <a:rPr lang="ru-RU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бюджета </a:t>
            </a:r>
            <a:r>
              <a:rPr lang="ru-RU" sz="15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Варгашинского</a:t>
            </a:r>
            <a:r>
              <a:rPr lang="ru-RU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района, </a:t>
            </a:r>
            <a:r>
              <a:rPr lang="ru-RU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сформированные по разделам на 2014 год</a:t>
            </a:r>
          </a:p>
          <a:p>
            <a:pPr algn="ctr" eaLnBrk="1" hangingPunct="1">
              <a:defRPr/>
            </a:pPr>
            <a:r>
              <a:rPr lang="ru-RU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361678,7 </a:t>
            </a:r>
            <a:r>
              <a:rPr lang="ru-RU" sz="15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тыс.руб</a:t>
            </a:r>
            <a:r>
              <a:rPr lang="ru-RU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.(сумма</a:t>
            </a:r>
            <a:r>
              <a:rPr lang="en-US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</a:t>
            </a:r>
            <a:r>
              <a:rPr lang="ru-RU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доля в общей сумме расходов)</a:t>
            </a:r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3682524"/>
              </p:ext>
            </p:extLst>
          </p:nvPr>
        </p:nvGraphicFramePr>
        <p:xfrm>
          <a:off x="737837" y="1371600"/>
          <a:ext cx="7940675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385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5FB0FF4-91F5-4512-9A85-CBA9048BBA45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13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388" name="TextBox 14"/>
          <p:cNvSpPr txBox="1">
            <a:spLocks noChangeArrowheads="1"/>
          </p:cNvSpPr>
          <p:nvPr/>
        </p:nvSpPr>
        <p:spPr bwMode="auto">
          <a:xfrm>
            <a:off x="762000" y="304800"/>
            <a:ext cx="2817812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на образование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2286000" y="914400"/>
            <a:ext cx="1905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образование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9" name="Picture 13" descr="DSC008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20" y="981075"/>
            <a:ext cx="1790834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181600" y="228600"/>
            <a:ext cx="294296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на социальную политику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53083" y="981075"/>
            <a:ext cx="23123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на социальную политику в 2014 году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71800" y="3591504"/>
            <a:ext cx="2514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на культуру, спорт</a:t>
            </a:r>
          </a:p>
        </p:txBody>
      </p:sp>
      <p:pic>
        <p:nvPicPr>
          <p:cNvPr id="22" name="Picture 16" descr="http://www.xn--45-8kcaih0bzd0d.xn--p1ai/images/kultura/12212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6" y="3914669"/>
            <a:ext cx="2284412" cy="218133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5576" y="2622559"/>
            <a:ext cx="4035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220624,0 тысяч рублей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61,0%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общей суммы расходов.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18280" y="2719092"/>
            <a:ext cx="4547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25317,0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7%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общей суммы расходов</a:t>
            </a:r>
            <a:r>
              <a:rPr lang="ru-RU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0801" y="4372352"/>
            <a:ext cx="3505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на культуру, спорт в 2014 году предусмотрены в сумме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32551,0 тысяч рублей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9%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общей суммы расходов. 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4" name="Picture 6" descr="http://gov.cap.ru/UserFiles/news/20130515/family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057347"/>
            <a:ext cx="1846119" cy="156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986" name="Picture 2" descr="http://www.45.mchs.gov.ru/upload/resize_cache/iblock/9bd/360_360_0/9bdfcce181f3aeb273483aba3c7c48a4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72200" y="3886200"/>
            <a:ext cx="2743200" cy="220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>
                <a:solidFill>
                  <a:srgbClr val="FFFFFF"/>
                </a:solidFill>
                <a:latin typeface="Arial" pitchFamily="34" charset="0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Arial" pitchFamily="34" charset="0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Arial" pitchFamily="34" charset="0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Arial" pitchFamily="34" charset="0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Arial" pitchFamily="34" charset="0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9pPr>
          </a:lstStyle>
          <a:p>
            <a:fld id="{520DED05-2D64-4D6B-ACED-FFAE1517ACFA}" type="slidenum">
              <a:rPr lang="ru-RU" sz="1000" b="1">
                <a:solidFill>
                  <a:schemeClr val="bg1"/>
                </a:solidFill>
                <a:cs typeface="Arial" pitchFamily="34" charset="0"/>
              </a:rPr>
              <a:pPr/>
              <a:t>14</a:t>
            </a:fld>
            <a:endParaRPr lang="ru-RU" sz="10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0598" name="TextBox 14"/>
          <p:cNvSpPr txBox="1">
            <a:spLocks noChangeArrowheads="1"/>
          </p:cNvSpPr>
          <p:nvPr/>
        </p:nvSpPr>
        <p:spPr bwMode="auto">
          <a:xfrm>
            <a:off x="642938" y="142875"/>
            <a:ext cx="8501062" cy="461665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 pitchFamily="34" charset="0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Arial" pitchFamily="34" charset="0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Arial" pitchFamily="34" charset="0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Arial" pitchFamily="34" charset="0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Arial" pitchFamily="34" charset="0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9pPr>
          </a:lstStyle>
          <a:p>
            <a:r>
              <a:rPr lang="ru-RU" sz="2400" b="1" i="1" dirty="0">
                <a:solidFill>
                  <a:schemeClr val="tx1"/>
                </a:solidFill>
                <a:cs typeface="Arial" pitchFamily="34" charset="0"/>
              </a:rPr>
              <a:t>Дорожное хозяйство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1219200" y="836613"/>
            <a:ext cx="774620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Обеспечение  дорожной  деятельности осуществляется посредством формирования и использования средств</a:t>
            </a:r>
            <a:r>
              <a:rPr lang="ru-RU" b="1" dirty="0">
                <a:solidFill>
                  <a:schemeClr val="tx1"/>
                </a:solidFill>
              </a:rPr>
              <a:t> ДОРОЖНОГО ФОНДА.</a:t>
            </a:r>
          </a:p>
          <a:p>
            <a:r>
              <a:rPr lang="ru-RU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95787" y="1759943"/>
            <a:ext cx="88420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ДОРОЖНЫЙ ФОНД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</a:rPr>
              <a:t> района формируется </a:t>
            </a:r>
            <a:r>
              <a:rPr lang="ru-RU" dirty="0">
                <a:solidFill>
                  <a:schemeClr val="tx1"/>
                </a:solidFill>
              </a:rPr>
              <a:t>начиная с </a:t>
            </a:r>
            <a:r>
              <a:rPr lang="ru-RU" dirty="0" smtClean="0">
                <a:solidFill>
                  <a:schemeClr val="tx1"/>
                </a:solidFill>
              </a:rPr>
              <a:t>2014 года. Объем </a:t>
            </a:r>
            <a:r>
              <a:rPr lang="ru-RU" b="1" dirty="0">
                <a:solidFill>
                  <a:schemeClr val="tx1"/>
                </a:solidFill>
              </a:rPr>
              <a:t>ДОРОЖНОГО ФОНДА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</a:rPr>
              <a:t> района </a:t>
            </a:r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smtClean="0">
                <a:solidFill>
                  <a:schemeClr val="tx1"/>
                </a:solidFill>
              </a:rPr>
              <a:t>2014 </a:t>
            </a:r>
            <a:r>
              <a:rPr lang="ru-RU" dirty="0">
                <a:solidFill>
                  <a:schemeClr val="tx1"/>
                </a:solidFill>
              </a:rPr>
              <a:t>год </a:t>
            </a:r>
            <a:r>
              <a:rPr lang="ru-RU" dirty="0" smtClean="0">
                <a:solidFill>
                  <a:schemeClr val="tx1"/>
                </a:solidFill>
              </a:rPr>
              <a:t>составит 742,0 тыс. </a:t>
            </a:r>
            <a:r>
              <a:rPr lang="ru-RU" dirty="0">
                <a:solidFill>
                  <a:schemeClr val="tx1"/>
                </a:solidFill>
              </a:rPr>
              <a:t>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0" y="3939064"/>
            <a:ext cx="42148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Наибольшая часть  расходов</a:t>
            </a:r>
          </a:p>
          <a:p>
            <a:r>
              <a:rPr lang="ru-RU" b="1" dirty="0">
                <a:solidFill>
                  <a:schemeClr val="tx1"/>
                </a:solidFill>
              </a:rPr>
              <a:t>Дорожного ФОНДА</a:t>
            </a:r>
            <a:r>
              <a:rPr lang="ru-RU" dirty="0">
                <a:solidFill>
                  <a:schemeClr val="tx1"/>
                </a:solidFill>
              </a:rPr>
              <a:t> будет </a:t>
            </a:r>
          </a:p>
          <a:p>
            <a:r>
              <a:rPr lang="ru-RU" dirty="0">
                <a:solidFill>
                  <a:schemeClr val="tx1"/>
                </a:solidFill>
              </a:rPr>
              <a:t>направлена на содержание </a:t>
            </a:r>
          </a:p>
          <a:p>
            <a:r>
              <a:rPr lang="ru-RU" dirty="0">
                <a:solidFill>
                  <a:schemeClr val="tx1"/>
                </a:solidFill>
              </a:rPr>
              <a:t>автомобильных дорог общего </a:t>
            </a:r>
          </a:p>
          <a:p>
            <a:r>
              <a:rPr lang="ru-RU" dirty="0">
                <a:solidFill>
                  <a:schemeClr val="tx1"/>
                </a:solidFill>
              </a:rPr>
              <a:t>пользования </a:t>
            </a:r>
            <a:endParaRPr lang="ru-RU" dirty="0"/>
          </a:p>
        </p:txBody>
      </p:sp>
      <p:pic>
        <p:nvPicPr>
          <p:cNvPr id="38914" name="Picture 2" descr="http://im7-tub-ru.yandex.net/i?id=109662460-42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786" y="183852"/>
            <a:ext cx="603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269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ikar62.ru/upload/images/a7/a7d276536176adbc5e8f4718cf793b2cthumb640x4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67000"/>
            <a:ext cx="3200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940" name="Picture 4" descr="http://im0-tub-ru.yandex.net/i?id=13588803-71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3124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1000" y="381000"/>
            <a:ext cx="8229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малого предпринимательства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38600" y="119997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2400" y="1384637"/>
            <a:ext cx="464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субъектов малого и среднего предпринимательства составляет 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230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единиц.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9961" y="40767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среднесписочной численности работников (без внешних совместителей) малого и среднего предпринимательства в среднесписочной численности работников всех предприятий и организаций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33,0%.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1775" y="183852"/>
            <a:ext cx="6032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8937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0" y="6435725"/>
            <a:ext cx="9144000" cy="422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2" tIns="45711" rIns="91422" bIns="45711" anchor="ctr"/>
          <a:lstStyle/>
          <a:p>
            <a:endParaRPr lang="ru-RU"/>
          </a:p>
        </p:txBody>
      </p:sp>
      <p:graphicFrame>
        <p:nvGraphicFramePr>
          <p:cNvPr id="2458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02536824"/>
              </p:ext>
            </p:extLst>
          </p:nvPr>
        </p:nvGraphicFramePr>
        <p:xfrm>
          <a:off x="1941512" y="1371600"/>
          <a:ext cx="5260975" cy="4144962"/>
        </p:xfrm>
        <a:graphic>
          <a:graphicData uri="http://schemas.openxmlformats.org/presentationml/2006/ole">
            <p:oleObj spid="_x0000_s36877" name="Диаграмма" r:id="rId3" imgW="5781690" imgH="2514722" progId="Excel.Sheet.8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 bwMode="auto">
          <a:xfrm>
            <a:off x="642938" y="0"/>
            <a:ext cx="8501062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численности постоянного населения </a:t>
            </a:r>
          </a:p>
          <a:p>
            <a:pPr algn="ctr">
              <a:defRPr/>
            </a:pP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pic>
        <p:nvPicPr>
          <p:cNvPr id="8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6115222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642938" y="258762"/>
            <a:ext cx="8501062" cy="6556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000" b="1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sz="1000" b="1">
                <a:solidFill>
                  <a:schemeClr val="bg1"/>
                </a:solidFill>
                <a:cs typeface="Arial" charset="0"/>
              </a:rPr>
              <a:t>23</a:t>
            </a:r>
          </a:p>
          <a:p>
            <a:pPr algn="ctr"/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6629" name="Text Box 78"/>
          <p:cNvSpPr txBox="1">
            <a:spLocks noChangeArrowheads="1"/>
          </p:cNvSpPr>
          <p:nvPr/>
        </p:nvSpPr>
        <p:spPr bwMode="auto">
          <a:xfrm>
            <a:off x="395288" y="2128838"/>
            <a:ext cx="82962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подготовлен: Финансовым отделом Администрации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района,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расположенного по адресу: ул.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Чкалова, дом 22,  р.п. Варгаши,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района, Курганской области, 641230,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(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35233) 21548;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факс (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35233)  20611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-mail: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raifo4503@mail.ru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основании: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 решения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районной Думы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 бюджете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 на 2014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годы»</a:t>
            </a:r>
          </a:p>
        </p:txBody>
      </p:sp>
      <p:pic>
        <p:nvPicPr>
          <p:cNvPr id="7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DB413791-322A-4380-B62E-0F364A3EC91F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2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148" name="TextBox 14"/>
          <p:cNvSpPr txBox="1">
            <a:spLocks noChangeArrowheads="1"/>
          </p:cNvSpPr>
          <p:nvPr/>
        </p:nvSpPr>
        <p:spPr bwMode="auto">
          <a:xfrm>
            <a:off x="642938" y="115888"/>
            <a:ext cx="85010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cs typeface="Arial" charset="0"/>
              </a:rPr>
              <a:t>Определение бюджета, виды бюджетов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3924300" y="1268413"/>
            <a:ext cx="47513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  форма  образования  и расходования денежных средств для решения  задач  и  функций государства  и местного самоуправления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298449" y="3467100"/>
            <a:ext cx="848836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Каждое публично-правовое образование имеет свой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arenR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Российская Федерация - федеральный бюджет, </a:t>
            </a:r>
          </a:p>
          <a:p>
            <a:pPr marL="342900" indent="-342900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  Субъекты Российской Федерации – областной, краевой, республиканские бюджеты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Муниципальные районы, городские округа, городские и сельские поселения – местные бюджеты.</a:t>
            </a:r>
          </a:p>
        </p:txBody>
      </p:sp>
      <p:pic>
        <p:nvPicPr>
          <p:cNvPr id="6152" name="Picture 17" descr="0056d3601028855fab25ca8ce42fd4f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143000"/>
            <a:ext cx="3240087" cy="215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984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F09D0E09-0752-4D1F-B5AD-D102622231E1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3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172" name="TextBox 14"/>
          <p:cNvSpPr txBox="1">
            <a:spLocks noChangeArrowheads="1"/>
          </p:cNvSpPr>
          <p:nvPr/>
        </p:nvSpPr>
        <p:spPr bwMode="auto">
          <a:xfrm>
            <a:off x="685800" y="152400"/>
            <a:ext cx="8604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solidFill>
                  <a:schemeClr val="tx1"/>
                </a:solidFill>
                <a:cs typeface="Arial" charset="0"/>
              </a:rPr>
              <a:t>Бюджеты публично-правовых образований </a:t>
            </a:r>
            <a:r>
              <a:rPr lang="ru-RU" b="1" i="1" dirty="0" err="1" smtClean="0">
                <a:solidFill>
                  <a:schemeClr val="tx1"/>
                </a:solidFill>
                <a:cs typeface="Arial" charset="0"/>
              </a:rPr>
              <a:t>Варгашинского</a:t>
            </a:r>
            <a:r>
              <a:rPr lang="ru-RU" b="1" i="1" dirty="0" smtClean="0">
                <a:solidFill>
                  <a:schemeClr val="tx1"/>
                </a:solidFill>
                <a:cs typeface="Arial" charset="0"/>
              </a:rPr>
              <a:t> района</a:t>
            </a:r>
            <a:endParaRPr lang="ru-RU" b="1" i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5" name="Text Box 20"/>
          <p:cNvSpPr txBox="1">
            <a:spLocks noChangeArrowheads="1"/>
          </p:cNvSpPr>
          <p:nvPr/>
        </p:nvSpPr>
        <p:spPr bwMode="auto">
          <a:xfrm>
            <a:off x="228600" y="1196975"/>
            <a:ext cx="873601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году и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плановый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2015-2016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годы публично-правовыми образованиями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сформировано 20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бюджетов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муниципальных образований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района,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1). Бюджет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поссовета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18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бюджетов сельских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поселений.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www.gde.ru/img/ads_img/thumbs/600/600/pic_13231704618701459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23144" y="2590800"/>
            <a:ext cx="4648200" cy="3498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E4F370E-ADD5-4155-AC63-9E0084679482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4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196" name="TextBox 14"/>
          <p:cNvSpPr txBox="1">
            <a:spLocks noChangeArrowheads="1"/>
          </p:cNvSpPr>
          <p:nvPr/>
        </p:nvSpPr>
        <p:spPr bwMode="auto">
          <a:xfrm>
            <a:off x="457200" y="0"/>
            <a:ext cx="85010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199" name="AutoShape 14"/>
          <p:cNvSpPr>
            <a:spLocks noChangeArrowheads="1"/>
          </p:cNvSpPr>
          <p:nvPr/>
        </p:nvSpPr>
        <p:spPr bwMode="auto">
          <a:xfrm>
            <a:off x="2195513" y="908050"/>
            <a:ext cx="576262" cy="649288"/>
          </a:xfrm>
          <a:prstGeom prst="downArrow">
            <a:avLst>
              <a:gd name="adj1" fmla="val 50000"/>
              <a:gd name="adj2" fmla="val 281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AutoShape 16"/>
          <p:cNvSpPr>
            <a:spLocks noChangeArrowheads="1"/>
          </p:cNvSpPr>
          <p:nvPr/>
        </p:nvSpPr>
        <p:spPr bwMode="auto">
          <a:xfrm>
            <a:off x="6732588" y="981075"/>
            <a:ext cx="576262" cy="576263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Text Box 17"/>
          <p:cNvSpPr txBox="1">
            <a:spLocks noChangeArrowheads="1"/>
          </p:cNvSpPr>
          <p:nvPr/>
        </p:nvSpPr>
        <p:spPr bwMode="auto">
          <a:xfrm>
            <a:off x="395288" y="3213100"/>
            <a:ext cx="3867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Поступающие в бюджет денежные  средства или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8202" name="Text Box 18"/>
          <p:cNvSpPr txBox="1">
            <a:spLocks noChangeArrowheads="1"/>
          </p:cNvSpPr>
          <p:nvPr/>
        </p:nvSpPr>
        <p:spPr bwMode="auto">
          <a:xfrm>
            <a:off x="4427538" y="3213100"/>
            <a:ext cx="4537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 или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8203" name="Text Box 19"/>
          <p:cNvSpPr txBox="1">
            <a:spLocks noChangeArrowheads="1"/>
          </p:cNvSpPr>
          <p:nvPr/>
        </p:nvSpPr>
        <p:spPr bwMode="auto">
          <a:xfrm>
            <a:off x="1692275" y="4221163"/>
            <a:ext cx="5256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ДОХОДОВ ИМЕЕМ ДЕФИЦИТ БЮДЖЕТА</a:t>
            </a:r>
          </a:p>
        </p:txBody>
      </p:sp>
      <p:sp>
        <p:nvSpPr>
          <p:cNvPr id="8204" name="Text Box 20"/>
          <p:cNvSpPr txBox="1">
            <a:spLocks noChangeArrowheads="1"/>
          </p:cNvSpPr>
          <p:nvPr/>
        </p:nvSpPr>
        <p:spPr bwMode="auto">
          <a:xfrm>
            <a:off x="1692275" y="3933825"/>
            <a:ext cx="5405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ДОХОДОВ ИМЕЕМ ПРОФИЦИТ БЮДЖЕТА</a:t>
            </a:r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1331913" y="4581525"/>
            <a:ext cx="72723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ДЕФИЦИТ МЕСТНОГО БЮДЖЕТА НЕ ДОЛЖЕН ПРЕВЫШАТЬ 10 % УТВЕРЖДЕННОГО ОБЩЕГО ГОДОВОГО ОБЪЕМА ДОХОДОВ МЕСТНОГО БЮДЖЕТА БЕЗ УЧЕТА УТВЕРЖДЕННОГО ОБЪЕМА БЕЗВОЗМЕЗДНЫХ ПОСТУПЛЕНИЙ И (ИЛИ) ПОСТУПЛЕНИЙ НАЛОГОВЫХ ДОХОДОВ ПО ДОПОЛНИТЕЛЬНЫМ НОРМАТИВАМ ОТЧИСЛЕНИЙ. В СЛУЧАЕ УТВЕРЖДЕНИЯ МУНИЦИПАЛЬНЫМ ПРАВОВЫМ АКТОМ ПРЕДСТАВИТЕЛЬНОГО ОРГАНА МУНИЦИПАЛЬНОГО ОБРАЗОВАНИЯ О БЮДЖЕТЕ В СОСТАВЕ ИСТОЧНИКОВ  ФИНАНСИРОВАНИЯ ДЕФИЦИТА МЕСТНОГО БЮДЖЕТА СНИЖЕНИЯ ОСТАТКОВ СРЕДСТВ НА СЧЕТАХ ПО УЧЕТУ СРЕДСТВ МЕСТНОГО БЮДЖЕТА ДЕФИЦИТ МЕСТНОГО БЮДЖЕТА МОЖЕТ ПРЕВЫСИТЬ ОГРАНИЧЕНИЯ В ПРЕДЕЛАХ СУММЫ  ОСТАТКОВ НА СЧЕТАХ ПО УЧЕТУ СРЕДСТВ МЕСТНОГО БЮДЖЕТА</a:t>
            </a:r>
          </a:p>
        </p:txBody>
      </p:sp>
      <p:sp>
        <p:nvSpPr>
          <p:cNvPr id="8206" name="Text Box 22"/>
          <p:cNvSpPr txBox="1">
            <a:spLocks noChangeArrowheads="1"/>
          </p:cNvSpPr>
          <p:nvPr/>
        </p:nvSpPr>
        <p:spPr bwMode="auto">
          <a:xfrm>
            <a:off x="322263" y="5683250"/>
            <a:ext cx="13700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en-US" sz="1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746" name="Picture 2" descr="http://im8-tub-ru.yandex.net/i?id=144472473-42-72&amp;n=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721057"/>
            <a:ext cx="2362199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im8-tub-ru.yandex.net/i?id=144472473-42-72&amp;n=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2544" y="1686421"/>
            <a:ext cx="2362199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497439D7-C8EA-45D5-8B4D-D0FEAEFA399E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5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220" name="TextBox 14"/>
          <p:cNvSpPr txBox="1">
            <a:spLocks noChangeArrowheads="1"/>
          </p:cNvSpPr>
          <p:nvPr/>
        </p:nvSpPr>
        <p:spPr bwMode="auto">
          <a:xfrm>
            <a:off x="642938" y="0"/>
            <a:ext cx="85010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и расходы бюджета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3276600" y="2525713"/>
            <a:ext cx="53292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 каждым 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БЮДЖЕТОМ  </a:t>
            </a:r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 соответствии с законодательством  Российской  Федерации закреплены ДОХОДЫ, РАСХОДЫ и источники финансирования БЮДЖЕТА</a:t>
            </a: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3205554" y="822325"/>
            <a:ext cx="5329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разграничения доходов, расходов и источников финансирования бюджета</a:t>
            </a:r>
          </a:p>
        </p:txBody>
      </p:sp>
      <p:sp>
        <p:nvSpPr>
          <p:cNvPr id="9226" name="AutoShape 12"/>
          <p:cNvSpPr>
            <a:spLocks noChangeArrowheads="1"/>
          </p:cNvSpPr>
          <p:nvPr/>
        </p:nvSpPr>
        <p:spPr bwMode="auto">
          <a:xfrm>
            <a:off x="5741988" y="1630363"/>
            <a:ext cx="485775" cy="719137"/>
          </a:xfrm>
          <a:prstGeom prst="downArrow">
            <a:avLst>
              <a:gd name="adj1" fmla="val 50000"/>
              <a:gd name="adj2" fmla="val 370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107950" y="3978275"/>
            <a:ext cx="88566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Разграничение доходов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БЮДЖЕТОВ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установлено Налоговым кодексом РФ, Бюджетным кодексом РФ, региональным законодательством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Разграничение расходов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БЮДЖЕТОВ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установлено Федеральным законом от 06.10.2003г. № 131-ФЗ «Об общих принципах местного самоуправления в Российской Федерации», региональным законодательством</a:t>
            </a:r>
          </a:p>
        </p:txBody>
      </p:sp>
      <p:pic>
        <p:nvPicPr>
          <p:cNvPr id="14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772" name="Picture 4" descr="http://im3-tub-ru.yandex.net/i?id=92155437-70-72&amp;n=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25908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AFF54324-0575-4DB0-882A-2E4030D35AE8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6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244" name="TextBox 14"/>
          <p:cNvSpPr txBox="1">
            <a:spLocks noChangeArrowheads="1"/>
          </p:cNvSpPr>
          <p:nvPr/>
        </p:nvSpPr>
        <p:spPr bwMode="auto">
          <a:xfrm>
            <a:off x="642938" y="0"/>
            <a:ext cx="85010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cs typeface="Arial" charset="0"/>
              </a:rPr>
              <a:t>Доходы и расходы бюджета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57201" y="981075"/>
            <a:ext cx="4953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составляют собственные доходы (НАЛОГОВЫЕ и НЕНАЛОГОВЫЕ ДОХОДЫ) и БЕЗВОЗМЕЗДНЫЕ ПОСТУПЛЕНИЯ от других бюджетов в виде ДОТАЦИЙ, СУБСИДИЙ, СУБВЕНЦИЙ и ИНЫХ МЕЖБЮДЖТНЫХ ТРАНСФЕРТОВ</a:t>
            </a:r>
          </a:p>
        </p:txBody>
      </p:sp>
      <p:sp>
        <p:nvSpPr>
          <p:cNvPr id="10250" name="Text Box 18"/>
          <p:cNvSpPr txBox="1">
            <a:spLocks noChangeArrowheads="1"/>
          </p:cNvSpPr>
          <p:nvPr/>
        </p:nvSpPr>
        <p:spPr bwMode="auto">
          <a:xfrm>
            <a:off x="3635375" y="3789363"/>
            <a:ext cx="532923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включают расходы на оказание государственных (муниципальных) услуг, социальное обеспечение населения, бюджетные инвестиции, предоставление межбюджетных трансфертов, обслуживание государственного (муниципального) долга</a:t>
            </a:r>
          </a:p>
        </p:txBody>
      </p:sp>
      <p:pic>
        <p:nvPicPr>
          <p:cNvPr id="26626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http://im5-tub-ru.yandex.net/i?id=109279691-14-72&amp;n=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143862"/>
            <a:ext cx="3071813" cy="251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 descr="http://im4-tub-ru.yandex.net/i?id=35011448-41-72&amp;n=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3200400"/>
            <a:ext cx="3140074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92BE876-3DE2-451F-AE85-5DE26E6AD659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7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1268" name="TextBox 14"/>
          <p:cNvSpPr txBox="1">
            <a:spLocks noChangeArrowheads="1"/>
          </p:cNvSpPr>
          <p:nvPr/>
        </p:nvSpPr>
        <p:spPr bwMode="auto">
          <a:xfrm>
            <a:off x="642938" y="142875"/>
            <a:ext cx="8501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  <a:cs typeface="Arial" charset="0"/>
              </a:rPr>
              <a:t>   Основные </a:t>
            </a:r>
            <a:r>
              <a:rPr lang="ru-RU" sz="2000" b="1" i="1" dirty="0">
                <a:solidFill>
                  <a:schemeClr val="tx1"/>
                </a:solidFill>
                <a:cs typeface="Arial" charset="0"/>
              </a:rPr>
              <a:t>параметры бюджета </a:t>
            </a:r>
            <a:r>
              <a:rPr lang="ru-RU" sz="2000" b="1" i="1" dirty="0" err="1" smtClean="0">
                <a:solidFill>
                  <a:schemeClr val="tx1"/>
                </a:solidFill>
                <a:cs typeface="Arial" charset="0"/>
              </a:rPr>
              <a:t>Варгашинского</a:t>
            </a:r>
            <a:r>
              <a:rPr lang="ru-RU" sz="2000" b="1" i="1" dirty="0" smtClean="0">
                <a:solidFill>
                  <a:schemeClr val="tx1"/>
                </a:solidFill>
                <a:cs typeface="Arial" charset="0"/>
              </a:rPr>
              <a:t> района</a:t>
            </a:r>
            <a:endParaRPr lang="ru-RU" sz="2000" b="1" i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271" name="Text Box 21"/>
          <p:cNvSpPr txBox="1">
            <a:spLocks noChangeArrowheads="1"/>
          </p:cNvSpPr>
          <p:nvPr/>
        </p:nvSpPr>
        <p:spPr bwMode="auto">
          <a:xfrm>
            <a:off x="533400" y="762001"/>
            <a:ext cx="56388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2014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361738,1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361738,1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дефицит/профицит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руб.</a:t>
            </a:r>
          </a:p>
          <a:p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328075,1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–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328075,1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 в том числе условно-утвержденные расходы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16404,0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дефицит/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/>
          </a:p>
          <a:p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314836,1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–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314836,1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руб., в том числе условно утвержденные расходы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31483,6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дефицит/профицит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8124745"/>
              </p:ext>
            </p:extLst>
          </p:nvPr>
        </p:nvGraphicFramePr>
        <p:xfrm>
          <a:off x="-3567050" y="1447800"/>
          <a:ext cx="3722626" cy="3424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2226" name="Picture 2" descr="http://wiki.vspu.ru/_media/users/archi/computers_of_the_future/wiki/26656880_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990600"/>
            <a:ext cx="2743200" cy="51816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642938" y="0"/>
            <a:ext cx="8501062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Номер слайда 20"/>
          <p:cNvSpPr txBox="1">
            <a:spLocks noGrp="1"/>
          </p:cNvSpPr>
          <p:nvPr/>
        </p:nvSpPr>
        <p:spPr bwMode="auto">
          <a:xfrm>
            <a:off x="8786813" y="6572250"/>
            <a:ext cx="357187" cy="285750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32DF048F-C460-4471-8AE6-EB7518B817BE}" type="slidenum">
              <a:rPr lang="ru-RU" sz="1000" b="1">
                <a:solidFill>
                  <a:schemeClr val="bg1"/>
                </a:solidFill>
                <a:cs typeface="Arial" charset="0"/>
              </a:rPr>
              <a:pPr algn="ctr"/>
              <a:t>8</a:t>
            </a:fld>
            <a:endParaRPr lang="ru-RU" sz="1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292" name="TextBox 14"/>
          <p:cNvSpPr txBox="1">
            <a:spLocks noChangeArrowheads="1"/>
          </p:cNvSpPr>
          <p:nvPr/>
        </p:nvSpPr>
        <p:spPr bwMode="auto">
          <a:xfrm>
            <a:off x="914400" y="100806"/>
            <a:ext cx="8501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5800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8026504"/>
              </p:ext>
            </p:extLst>
          </p:nvPr>
        </p:nvGraphicFramePr>
        <p:xfrm>
          <a:off x="186254" y="1295400"/>
          <a:ext cx="8669340" cy="4681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7335"/>
                <a:gridCol w="2167335"/>
                <a:gridCol w="2167335"/>
                <a:gridCol w="2167335"/>
              </a:tblGrid>
              <a:tr h="578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</a:t>
                      </a:r>
                      <a:endParaRPr lang="ru-RU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2014 год</a:t>
                      </a:r>
                      <a:endParaRPr lang="ru-RU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2015 год</a:t>
                      </a:r>
                      <a:endParaRPr lang="ru-RU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2016 год</a:t>
                      </a:r>
                      <a:endParaRPr lang="ru-RU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</a:tr>
              <a:tr h="578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ДОХОДЫ</a:t>
                      </a:r>
                      <a:endParaRPr lang="ru-RU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361738,1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328075,1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314836,1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</a:tr>
              <a:tr h="1157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</a:t>
                      </a:r>
                      <a:r>
                        <a:rPr lang="ru-RU" sz="1400" dirty="0" smtClean="0">
                          <a:effectLst/>
                        </a:rPr>
                        <a:t>: налоговые </a:t>
                      </a:r>
                      <a:r>
                        <a:rPr lang="ru-RU" sz="1400" dirty="0">
                          <a:effectLst/>
                        </a:rPr>
                        <a:t>и неналоговые доходы</a:t>
                      </a:r>
                      <a:endParaRPr lang="ru-RU" sz="12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51578,0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56053,0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60925,0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</a:tr>
              <a:tr h="578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РАСХОДЫ</a:t>
                      </a:r>
                      <a:endParaRPr lang="ru-RU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361738,1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328075,1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314836,1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</a:tr>
              <a:tr h="1157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 условно-утвержденные</a:t>
                      </a:r>
                      <a:endParaRPr lang="ru-RU" sz="12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0,0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16404,0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31483,6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</a:tr>
              <a:tr h="578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ДЕФИЦИТ</a:t>
                      </a:r>
                      <a:r>
                        <a:rPr lang="ru-RU" sz="1800" dirty="0" smtClean="0">
                          <a:effectLst/>
                        </a:rPr>
                        <a:t>/ ПРОФИЦИТ</a:t>
                      </a:r>
                      <a:endParaRPr lang="ru-RU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0,0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0,0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0,0</a:t>
                      </a:r>
                      <a:endParaRPr lang="ru-RU" sz="1400" b="1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</a:tr>
            </a:tbl>
          </a:graphicData>
        </a:graphic>
      </p:graphicFrame>
      <p:pic>
        <p:nvPicPr>
          <p:cNvPr id="9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932213" y="285252"/>
            <a:ext cx="7010400" cy="55344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Структура доходов 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бюджета </a:t>
            </a:r>
            <a:r>
              <a:rPr lang="ru-RU" sz="2000" b="1" i="1" dirty="0" err="1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Варгашинского</a:t>
            </a:r>
            <a:r>
              <a:rPr lang="ru-RU" sz="2000" b="1" i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 района </a:t>
            </a:r>
            <a:r>
              <a:rPr lang="ru-RU" sz="2000" b="1" i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в 2014 году</a:t>
            </a:r>
          </a:p>
        </p:txBody>
      </p:sp>
      <p:graphicFrame>
        <p:nvGraphicFramePr>
          <p:cNvPr id="2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5721928"/>
              </p:ext>
            </p:extLst>
          </p:nvPr>
        </p:nvGraphicFramePr>
        <p:xfrm>
          <a:off x="2554301" y="2971800"/>
          <a:ext cx="3922699" cy="343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943600" y="2057400"/>
            <a:ext cx="3048000" cy="4585854"/>
          </a:xfrm>
          <a:prstGeom prst="roundRect">
            <a:avLst/>
          </a:prstGeom>
          <a:gradFill flip="none" rotWithShape="1">
            <a:gsLst>
              <a:gs pos="47000">
                <a:schemeClr val="tx2">
                  <a:lumMod val="20000"/>
                  <a:lumOff val="80000"/>
                </a:schemeClr>
              </a:gs>
              <a:gs pos="0">
                <a:schemeClr val="accent6"/>
              </a:gs>
              <a:gs pos="76000">
                <a:schemeClr val="accent6">
                  <a:lumMod val="40000"/>
                  <a:lumOff val="60000"/>
                </a:schemeClr>
              </a:gs>
              <a:gs pos="87925">
                <a:schemeClr val="bg1"/>
              </a:gs>
              <a:gs pos="22000">
                <a:schemeClr val="accent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2014 году из областного бюджета в бюджет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будут перечислены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осуществления полномочий по вопросам местного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значения: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-Дотации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выравнивание бюджетной обеспеченности субъектов РФ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94913,0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-Субсидии – 18574,0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Субвенции – 176288,1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тыс.руб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-Межбюджетные трансферты    - 1074,0 тыс.руб.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ru-RU" sz="16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22271" y="1260190"/>
            <a:ext cx="2881139" cy="65111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БЕЗВОЗМЕЗДНЫЕ ПЕРЕЧИСЛЕНИЯ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52800" y="1600200"/>
            <a:ext cx="2514600" cy="1615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БЮДЖЕТА ВАРГАШИНСКОГО РАЙОНА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361738,1 </a:t>
            </a: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тыс.руб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96796" y="1268760"/>
            <a:ext cx="2927598" cy="65111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СОБСТВЕННЫЕ ДОХОДЫ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6200" y="2057400"/>
            <a:ext cx="3200400" cy="4648200"/>
          </a:xfrm>
          <a:prstGeom prst="roundRect">
            <a:avLst/>
          </a:prstGeom>
          <a:gradFill flip="none" rotWithShape="1">
            <a:gsLst>
              <a:gs pos="55000">
                <a:schemeClr val="tx2">
                  <a:lumMod val="20000"/>
                  <a:lumOff val="80000"/>
                </a:schemeClr>
              </a:gs>
              <a:gs pos="0">
                <a:schemeClr val="accent1"/>
              </a:gs>
              <a:gs pos="39000">
                <a:schemeClr val="accent6">
                  <a:lumMod val="40000"/>
                  <a:lumOff val="60000"/>
                </a:schemeClr>
              </a:gs>
              <a:gs pos="3000">
                <a:schemeClr val="accent1"/>
              </a:gs>
              <a:gs pos="11000">
                <a:schemeClr val="accent1">
                  <a:lumMod val="40000"/>
                  <a:lumOff val="6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Наибольшие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в доход бюджета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Варгашинского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будут обеспечены за счет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НДФЛ, 13%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36443,0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(68,0%);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Единый налог на вмененный доход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5318,0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(10,0%);</a:t>
            </a:r>
          </a:p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– 4050,0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руб. (8,0%);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Остальные доходы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7597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руб.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(14,0%).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http://upload.wikimedia.org/wikipedia/ru/5/5d/Coat_of_Arms_of_Vargachinskiy_rayon_%28Kurganskaya_oblast%29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6" y="142874"/>
            <a:ext cx="608012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238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389</TotalTime>
  <Words>1096</Words>
  <Application>Microsoft Office PowerPoint</Application>
  <PresentationFormat>Экран (4:3)</PresentationFormat>
  <Paragraphs>186</Paragraphs>
  <Slides>17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Воздушный поток</vt:lpstr>
      <vt:lpstr>Диаграмма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Фин. отдел Администрации Варгашинского района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Tatayna</dc:creator>
  <cp:lastModifiedBy>Tatayna</cp:lastModifiedBy>
  <cp:revision>47</cp:revision>
  <cp:lastPrinted>2012-06-17T13:32:29Z</cp:lastPrinted>
  <dcterms:created xsi:type="dcterms:W3CDTF">2013-10-25T09:10:14Z</dcterms:created>
  <dcterms:modified xsi:type="dcterms:W3CDTF">2013-10-28T03:13:55Z</dcterms:modified>
</cp:coreProperties>
</file>