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3.xml" ContentType="application/vnd.openxmlformats-officedocument.theme+xml"/>
  <Override PartName="/ppt/slideLayouts/slideLayout15.xml" ContentType="application/vnd.openxmlformats-officedocument.presentationml.slideLayout+xml"/>
  <Override PartName="/ppt/theme/theme14.xml" ContentType="application/vnd.openxmlformats-officedocument.theme+xml"/>
  <Override PartName="/ppt/slideLayouts/slideLayout16.xml" ContentType="application/vnd.openxmlformats-officedocument.presentationml.slideLayout+xml"/>
  <Override PartName="/ppt/theme/theme15.xml" ContentType="application/vnd.openxmlformats-officedocument.theme+xml"/>
  <Override PartName="/ppt/slideLayouts/slideLayout17.xml" ContentType="application/vnd.openxmlformats-officedocument.presentationml.slideLayout+xml"/>
  <Override PartName="/ppt/theme/theme16.xml" ContentType="application/vnd.openxmlformats-officedocument.theme+xml"/>
  <Override PartName="/ppt/slideLayouts/slideLayout18.xml" ContentType="application/vnd.openxmlformats-officedocument.presentationml.slideLayout+xml"/>
  <Override PartName="/ppt/theme/theme17.xml" ContentType="application/vnd.openxmlformats-officedocument.theme+xml"/>
  <Override PartName="/ppt/slideLayouts/slideLayout19.xml" ContentType="application/vnd.openxmlformats-officedocument.presentationml.slideLayout+xml"/>
  <Override PartName="/ppt/theme/theme18.xml" ContentType="application/vnd.openxmlformats-officedocument.theme+xml"/>
  <Override PartName="/ppt/slideLayouts/slideLayout20.xml" ContentType="application/vnd.openxmlformats-officedocument.presentationml.slideLayout+xml"/>
  <Override PartName="/ppt/theme/theme19.xml" ContentType="application/vnd.openxmlformats-officedocument.theme+xml"/>
  <Override PartName="/ppt/slideLayouts/slideLayout21.xml" ContentType="application/vnd.openxmlformats-officedocument.presentationml.slideLayout+xml"/>
  <Override PartName="/ppt/theme/theme20.xml" ContentType="application/vnd.openxmlformats-officedocument.theme+xml"/>
  <Override PartName="/ppt/slideLayouts/slideLayout22.xml" ContentType="application/vnd.openxmlformats-officedocument.presentationml.slideLayout+xml"/>
  <Override PartName="/ppt/theme/theme21.xml" ContentType="application/vnd.openxmlformats-officedocument.theme+xml"/>
  <Override PartName="/ppt/slideLayouts/slideLayout23.xml" ContentType="application/vnd.openxmlformats-officedocument.presentationml.slideLayout+xml"/>
  <Override PartName="/ppt/theme/theme22.xml" ContentType="application/vnd.openxmlformats-officedocument.theme+xml"/>
  <Override PartName="/ppt/slideLayouts/slideLayout24.xml" ContentType="application/vnd.openxmlformats-officedocument.presentationml.slideLayout+xml"/>
  <Override PartName="/ppt/theme/theme23.xml" ContentType="application/vnd.openxmlformats-officedocument.theme+xml"/>
  <Override PartName="/ppt/slideLayouts/slideLayout25.xml" ContentType="application/vnd.openxmlformats-officedocument.presentationml.slideLayout+xml"/>
  <Override PartName="/ppt/theme/theme24.xml" ContentType="application/vnd.openxmlformats-officedocument.theme+xml"/>
  <Override PartName="/ppt/slideLayouts/slideLayout26.xml" ContentType="application/vnd.openxmlformats-officedocument.presentationml.slideLayout+xml"/>
  <Override PartName="/ppt/theme/theme25.xml" ContentType="application/vnd.openxmlformats-officedocument.theme+xml"/>
  <Override PartName="/ppt/slideLayouts/slideLayout27.xml" ContentType="application/vnd.openxmlformats-officedocument.presentationml.slideLayout+xml"/>
  <Override PartName="/ppt/theme/theme26.xml" ContentType="application/vnd.openxmlformats-officedocument.theme+xml"/>
  <Override PartName="/ppt/slideLayouts/slideLayout28.xml" ContentType="application/vnd.openxmlformats-officedocument.presentationml.slideLayout+xml"/>
  <Override PartName="/ppt/theme/theme27.xml" ContentType="application/vnd.openxmlformats-officedocument.theme+xml"/>
  <Override PartName="/ppt/slideLayouts/slideLayout29.xml" ContentType="application/vnd.openxmlformats-officedocument.presentationml.slideLayout+xml"/>
  <Override PartName="/ppt/theme/theme28.xml" ContentType="application/vnd.openxmlformats-officedocument.theme+xml"/>
  <Override PartName="/ppt/slideLayouts/slideLayout30.xml" ContentType="application/vnd.openxmlformats-officedocument.presentationml.slideLayout+xml"/>
  <Override PartName="/ppt/theme/theme29.xml" ContentType="application/vnd.openxmlformats-officedocument.theme+xml"/>
  <Override PartName="/ppt/slideLayouts/slideLayout31.xml" ContentType="application/vnd.openxmlformats-officedocument.presentationml.slideLayout+xml"/>
  <Override PartName="/ppt/theme/theme30.xml" ContentType="application/vnd.openxmlformats-officedocument.theme+xml"/>
  <Override PartName="/ppt/slideLayouts/slideLayout32.xml" ContentType="application/vnd.openxmlformats-officedocument.presentationml.slideLayout+xml"/>
  <Override PartName="/ppt/theme/theme31.xml" ContentType="application/vnd.openxmlformats-officedocument.theme+xml"/>
  <Override PartName="/ppt/slideLayouts/slideLayout33.xml" ContentType="application/vnd.openxmlformats-officedocument.presentationml.slideLayout+xml"/>
  <Override PartName="/ppt/theme/theme32.xml" ContentType="application/vnd.openxmlformats-officedocument.theme+xml"/>
  <Override PartName="/ppt/slideLayouts/slideLayout34.xml" ContentType="application/vnd.openxmlformats-officedocument.presentationml.slideLayout+xml"/>
  <Override PartName="/ppt/theme/theme33.xml" ContentType="application/vnd.openxmlformats-officedocument.theme+xml"/>
  <Override PartName="/ppt/slideLayouts/slideLayout35.xml" ContentType="application/vnd.openxmlformats-officedocument.presentationml.slideLayout+xml"/>
  <Override PartName="/ppt/theme/theme34.xml" ContentType="application/vnd.openxmlformats-officedocument.theme+xml"/>
  <Override PartName="/ppt/slideLayouts/slideLayout36.xml" ContentType="application/vnd.openxmlformats-officedocument.presentationml.slideLayout+xml"/>
  <Override PartName="/ppt/theme/theme35.xml" ContentType="application/vnd.openxmlformats-officedocument.theme+xml"/>
  <Override PartName="/ppt/slideLayouts/slideLayout37.xml" ContentType="application/vnd.openxmlformats-officedocument.presentationml.slideLayout+xml"/>
  <Override PartName="/ppt/theme/theme36.xml" ContentType="application/vnd.openxmlformats-officedocument.theme+xml"/>
  <Override PartName="/ppt/slideLayouts/slideLayout38.xml" ContentType="application/vnd.openxmlformats-officedocument.presentationml.slideLayout+xml"/>
  <Override PartName="/ppt/theme/theme37.xml" ContentType="application/vnd.openxmlformats-officedocument.theme+xml"/>
  <Override PartName="/ppt/slideLayouts/slideLayout39.xml" ContentType="application/vnd.openxmlformats-officedocument.presentationml.slideLayout+xml"/>
  <Override PartName="/ppt/theme/theme38.xml" ContentType="application/vnd.openxmlformats-officedocument.theme+xml"/>
  <Override PartName="/ppt/slideLayouts/slideLayout40.xml" ContentType="application/vnd.openxmlformats-officedocument.presentationml.slideLayout+xml"/>
  <Override PartName="/ppt/theme/theme39.xml" ContentType="application/vnd.openxmlformats-officedocument.theme+xml"/>
  <Override PartName="/ppt/slideLayouts/slideLayout41.xml" ContentType="application/vnd.openxmlformats-officedocument.presentationml.slideLayout+xml"/>
  <Override PartName="/ppt/theme/theme40.xml" ContentType="application/vnd.openxmlformats-officedocument.theme+xml"/>
  <Override PartName="/ppt/slideLayouts/slideLayout42.xml" ContentType="application/vnd.openxmlformats-officedocument.presentationml.slideLayout+xml"/>
  <Override PartName="/ppt/theme/theme41.xml" ContentType="application/vnd.openxmlformats-officedocument.theme+xml"/>
  <Override PartName="/ppt/slideLayouts/slideLayout43.xml" ContentType="application/vnd.openxmlformats-officedocument.presentationml.slideLayout+xml"/>
  <Override PartName="/ppt/theme/theme42.xml" ContentType="application/vnd.openxmlformats-officedocument.theme+xml"/>
  <Override PartName="/ppt/slideLayouts/slideLayout44.xml" ContentType="application/vnd.openxmlformats-officedocument.presentationml.slideLayout+xml"/>
  <Override PartName="/ppt/theme/theme43.xml" ContentType="application/vnd.openxmlformats-officedocument.theme+xml"/>
  <Override PartName="/ppt/slideLayouts/slideLayout45.xml" ContentType="application/vnd.openxmlformats-officedocument.presentationml.slideLayout+xml"/>
  <Override PartName="/ppt/theme/theme44.xml" ContentType="application/vnd.openxmlformats-officedocument.theme+xml"/>
  <Override PartName="/ppt/slideLayouts/slideLayout46.xml" ContentType="application/vnd.openxmlformats-officedocument.presentationml.slideLayout+xml"/>
  <Override PartName="/ppt/theme/theme45.xml" ContentType="application/vnd.openxmlformats-officedocument.theme+xml"/>
  <Override PartName="/ppt/slideLayouts/slideLayout47.xml" ContentType="application/vnd.openxmlformats-officedocument.presentationml.slideLayout+xml"/>
  <Override PartName="/ppt/theme/theme46.xml" ContentType="application/vnd.openxmlformats-officedocument.theme+xml"/>
  <Override PartName="/ppt/slideLayouts/slideLayout48.xml" ContentType="application/vnd.openxmlformats-officedocument.presentationml.slideLayout+xml"/>
  <Override PartName="/ppt/theme/theme47.xml" ContentType="application/vnd.openxmlformats-officedocument.theme+xml"/>
  <Override PartName="/ppt/slideLayouts/slideLayout49.xml" ContentType="application/vnd.openxmlformats-officedocument.presentationml.slideLayout+xml"/>
  <Override PartName="/ppt/theme/theme48.xml" ContentType="application/vnd.openxmlformats-officedocument.theme+xml"/>
  <Override PartName="/ppt/slideLayouts/slideLayout50.xml" ContentType="application/vnd.openxmlformats-officedocument.presentationml.slideLayout+xml"/>
  <Override PartName="/ppt/theme/theme49.xml" ContentType="application/vnd.openxmlformats-officedocument.theme+xml"/>
  <Override PartName="/ppt/slideLayouts/slideLayout51.xml" ContentType="application/vnd.openxmlformats-officedocument.presentationml.slideLayout+xml"/>
  <Override PartName="/ppt/theme/theme50.xml" ContentType="application/vnd.openxmlformats-officedocument.theme+xml"/>
  <Override PartName="/ppt/slideLayouts/slideLayout52.xml" ContentType="application/vnd.openxmlformats-officedocument.presentationml.slideLayout+xml"/>
  <Override PartName="/ppt/theme/theme51.xml" ContentType="application/vnd.openxmlformats-officedocument.theme+xml"/>
  <Override PartName="/ppt/slideLayouts/slideLayout53.xml" ContentType="application/vnd.openxmlformats-officedocument.presentationml.slideLayout+xml"/>
  <Override PartName="/ppt/theme/theme52.xml" ContentType="application/vnd.openxmlformats-officedocument.theme+xml"/>
  <Override PartName="/ppt/slideLayouts/slideLayout54.xml" ContentType="application/vnd.openxmlformats-officedocument.presentationml.slideLayout+xml"/>
  <Override PartName="/ppt/theme/theme53.xml" ContentType="application/vnd.openxmlformats-officedocument.theme+xml"/>
  <Override PartName="/ppt/slideLayouts/slideLayout55.xml" ContentType="application/vnd.openxmlformats-officedocument.presentationml.slideLayout+xml"/>
  <Override PartName="/ppt/theme/theme54.xml" ContentType="application/vnd.openxmlformats-officedocument.theme+xml"/>
  <Override PartName="/ppt/slideLayouts/slideLayout56.xml" ContentType="application/vnd.openxmlformats-officedocument.presentationml.slideLayout+xml"/>
  <Override PartName="/ppt/theme/theme55.xml" ContentType="application/vnd.openxmlformats-officedocument.theme+xml"/>
  <Override PartName="/ppt/slideLayouts/slideLayout57.xml" ContentType="application/vnd.openxmlformats-officedocument.presentationml.slideLayout+xml"/>
  <Override PartName="/ppt/theme/theme56.xml" ContentType="application/vnd.openxmlformats-officedocument.theme+xml"/>
  <Override PartName="/ppt/slideLayouts/slideLayout58.xml" ContentType="application/vnd.openxmlformats-officedocument.presentationml.slideLayout+xml"/>
  <Override PartName="/ppt/theme/theme57.xml" ContentType="application/vnd.openxmlformats-officedocument.theme+xml"/>
  <Override PartName="/ppt/slideLayouts/slideLayout59.xml" ContentType="application/vnd.openxmlformats-officedocument.presentationml.slideLayout+xml"/>
  <Override PartName="/ppt/theme/theme58.xml" ContentType="application/vnd.openxmlformats-officedocument.theme+xml"/>
  <Override PartName="/ppt/slideLayouts/slideLayout60.xml" ContentType="application/vnd.openxmlformats-officedocument.presentationml.slideLayout+xml"/>
  <Override PartName="/ppt/theme/theme59.xml" ContentType="application/vnd.openxmlformats-officedocument.theme+xml"/>
  <Override PartName="/ppt/slideLayouts/slideLayout61.xml" ContentType="application/vnd.openxmlformats-officedocument.presentationml.slideLayout+xml"/>
  <Override PartName="/ppt/theme/theme60.xml" ContentType="application/vnd.openxmlformats-officedocument.theme+xml"/>
  <Override PartName="/ppt/slideLayouts/slideLayout62.xml" ContentType="application/vnd.openxmlformats-officedocument.presentationml.slideLayout+xml"/>
  <Override PartName="/ppt/theme/theme61.xml" ContentType="application/vnd.openxmlformats-officedocument.theme+xml"/>
  <Override PartName="/ppt/slideLayouts/slideLayout63.xml" ContentType="application/vnd.openxmlformats-officedocument.presentationml.slideLayout+xml"/>
  <Override PartName="/ppt/theme/theme62.xml" ContentType="application/vnd.openxmlformats-officedocument.theme+xml"/>
  <Override PartName="/ppt/slideLayouts/slideLayout64.xml" ContentType="application/vnd.openxmlformats-officedocument.presentationml.slideLayout+xml"/>
  <Override PartName="/ppt/theme/theme63.xml" ContentType="application/vnd.openxmlformats-officedocument.theme+xml"/>
  <Override PartName="/ppt/slideLayouts/slideLayout65.xml" ContentType="application/vnd.openxmlformats-officedocument.presentationml.slideLayout+xml"/>
  <Override PartName="/ppt/theme/theme64.xml" ContentType="application/vnd.openxmlformats-officedocument.theme+xml"/>
  <Override PartName="/ppt/slideLayouts/slideLayout66.xml" ContentType="application/vnd.openxmlformats-officedocument.presentationml.slideLayout+xml"/>
  <Override PartName="/ppt/theme/theme65.xml" ContentType="application/vnd.openxmlformats-officedocument.theme+xml"/>
  <Override PartName="/ppt/slideLayouts/slideLayout67.xml" ContentType="application/vnd.openxmlformats-officedocument.presentationml.slideLayout+xml"/>
  <Override PartName="/ppt/theme/theme66.xml" ContentType="application/vnd.openxmlformats-officedocument.theme+xml"/>
  <Override PartName="/ppt/slideLayouts/slideLayout68.xml" ContentType="application/vnd.openxmlformats-officedocument.presentationml.slideLayout+xml"/>
  <Override PartName="/ppt/theme/theme67.xml" ContentType="application/vnd.openxmlformats-officedocument.theme+xml"/>
  <Override PartName="/ppt/slideLayouts/slideLayout69.xml" ContentType="application/vnd.openxmlformats-officedocument.presentationml.slideLayout+xml"/>
  <Override PartName="/ppt/theme/theme68.xml" ContentType="application/vnd.openxmlformats-officedocument.theme+xml"/>
  <Override PartName="/ppt/slideLayouts/slideLayout70.xml" ContentType="application/vnd.openxmlformats-officedocument.presentationml.slideLayout+xml"/>
  <Override PartName="/ppt/theme/theme69.xml" ContentType="application/vnd.openxmlformats-officedocument.theme+xml"/>
  <Override PartName="/ppt/slideLayouts/slideLayout71.xml" ContentType="application/vnd.openxmlformats-officedocument.presentationml.slideLayout+xml"/>
  <Override PartName="/ppt/theme/theme70.xml" ContentType="application/vnd.openxmlformats-officedocument.theme+xml"/>
  <Override PartName="/ppt/slideLayouts/slideLayout72.xml" ContentType="application/vnd.openxmlformats-officedocument.presentationml.slideLayout+xml"/>
  <Override PartName="/ppt/theme/theme71.xml" ContentType="application/vnd.openxmlformats-officedocument.theme+xml"/>
  <Override PartName="/ppt/slideLayouts/slideLayout73.xml" ContentType="application/vnd.openxmlformats-officedocument.presentationml.slideLayout+xml"/>
  <Override PartName="/ppt/theme/theme7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2" r:id="rId13"/>
    <p:sldMasterId id="2147483675" r:id="rId14"/>
    <p:sldMasterId id="2147483677" r:id="rId15"/>
    <p:sldMasterId id="2147483679" r:id="rId16"/>
    <p:sldMasterId id="2147483681" r:id="rId17"/>
    <p:sldMasterId id="2147483683" r:id="rId18"/>
    <p:sldMasterId id="2147483685" r:id="rId19"/>
    <p:sldMasterId id="2147483687" r:id="rId20"/>
    <p:sldMasterId id="2147483689" r:id="rId21"/>
    <p:sldMasterId id="2147483691" r:id="rId22"/>
    <p:sldMasterId id="2147483693" r:id="rId23"/>
    <p:sldMasterId id="2147483695" r:id="rId24"/>
    <p:sldMasterId id="2147483697" r:id="rId25"/>
    <p:sldMasterId id="2147483699" r:id="rId26"/>
    <p:sldMasterId id="2147483701" r:id="rId27"/>
    <p:sldMasterId id="2147483703" r:id="rId28"/>
    <p:sldMasterId id="2147483705" r:id="rId29"/>
    <p:sldMasterId id="2147483707" r:id="rId30"/>
    <p:sldMasterId id="2147483709" r:id="rId31"/>
    <p:sldMasterId id="2147483711" r:id="rId32"/>
    <p:sldMasterId id="2147483713" r:id="rId33"/>
    <p:sldMasterId id="2147483715" r:id="rId34"/>
    <p:sldMasterId id="2147483717" r:id="rId35"/>
    <p:sldMasterId id="2147483719" r:id="rId36"/>
    <p:sldMasterId id="2147483721" r:id="rId37"/>
    <p:sldMasterId id="2147483723" r:id="rId38"/>
    <p:sldMasterId id="2147483725" r:id="rId39"/>
    <p:sldMasterId id="2147483727" r:id="rId40"/>
    <p:sldMasterId id="2147483729" r:id="rId41"/>
    <p:sldMasterId id="2147483731" r:id="rId42"/>
    <p:sldMasterId id="2147483733" r:id="rId43"/>
    <p:sldMasterId id="2147483735" r:id="rId44"/>
    <p:sldMasterId id="2147483737" r:id="rId45"/>
    <p:sldMasterId id="2147483739" r:id="rId46"/>
    <p:sldMasterId id="2147483741" r:id="rId47"/>
    <p:sldMasterId id="2147483743" r:id="rId48"/>
    <p:sldMasterId id="2147483745" r:id="rId49"/>
    <p:sldMasterId id="2147483747" r:id="rId50"/>
    <p:sldMasterId id="2147483749" r:id="rId51"/>
    <p:sldMasterId id="2147483751" r:id="rId52"/>
    <p:sldMasterId id="2147483753" r:id="rId53"/>
    <p:sldMasterId id="2147483755" r:id="rId54"/>
    <p:sldMasterId id="2147483757" r:id="rId55"/>
    <p:sldMasterId id="2147483759" r:id="rId56"/>
    <p:sldMasterId id="2147483761" r:id="rId57"/>
    <p:sldMasterId id="2147483763" r:id="rId58"/>
    <p:sldMasterId id="2147483765" r:id="rId59"/>
    <p:sldMasterId id="2147483767" r:id="rId60"/>
    <p:sldMasterId id="2147483769" r:id="rId61"/>
    <p:sldMasterId id="2147483771" r:id="rId62"/>
    <p:sldMasterId id="2147483773" r:id="rId63"/>
    <p:sldMasterId id="2147483775" r:id="rId64"/>
    <p:sldMasterId id="2147483777" r:id="rId65"/>
    <p:sldMasterId id="2147483779" r:id="rId66"/>
    <p:sldMasterId id="2147483781" r:id="rId67"/>
    <p:sldMasterId id="2147483783" r:id="rId68"/>
    <p:sldMasterId id="2147483785" r:id="rId69"/>
    <p:sldMasterId id="2147483787" r:id="rId70"/>
    <p:sldMasterId id="2147483789" r:id="rId71"/>
    <p:sldMasterId id="2147483791" r:id="rId72"/>
  </p:sldMasterIdLst>
  <p:sldIdLst>
    <p:sldId id="256" r:id="rId73"/>
    <p:sldId id="257" r:id="rId74"/>
    <p:sldId id="258" r:id="rId75"/>
    <p:sldId id="259" r:id="rId76"/>
    <p:sldId id="260" r:id="rId77"/>
    <p:sldId id="261" r:id="rId78"/>
    <p:sldId id="262" r:id="rId79"/>
    <p:sldId id="263" r:id="rId80"/>
    <p:sldId id="264" r:id="rId81"/>
    <p:sldId id="265" r:id="rId82"/>
    <p:sldId id="266" r:id="rId83"/>
    <p:sldId id="267" r:id="rId84"/>
    <p:sldId id="268" r:id="rId85"/>
    <p:sldId id="269" r:id="rId86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2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Master" Target="slideMasters/slideMaster68.xml"/><Relationship Id="rId84" Type="http://schemas.openxmlformats.org/officeDocument/2006/relationships/slide" Target="slides/slide12.xml"/><Relationship Id="rId89" Type="http://schemas.openxmlformats.org/officeDocument/2006/relationships/theme" Target="theme/theme1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" Target="slides/slide2.xml"/><Relationship Id="rId79" Type="http://schemas.openxmlformats.org/officeDocument/2006/relationships/slide" Target="slides/slide7.xml"/><Relationship Id="rId5" Type="http://schemas.openxmlformats.org/officeDocument/2006/relationships/slideMaster" Target="slideMasters/slideMaster5.xml"/><Relationship Id="rId90" Type="http://schemas.openxmlformats.org/officeDocument/2006/relationships/tableStyles" Target="tableStyles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77" Type="http://schemas.openxmlformats.org/officeDocument/2006/relationships/slide" Target="slides/slide5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80" Type="http://schemas.openxmlformats.org/officeDocument/2006/relationships/slide" Target="slides/slide8.xml"/><Relationship Id="rId85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Master" Target="slideMasters/slideMaster67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Master" Target="slideMasters/slideMaster70.xml"/><Relationship Id="rId75" Type="http://schemas.openxmlformats.org/officeDocument/2006/relationships/slide" Target="slides/slide3.xml"/><Relationship Id="rId83" Type="http://schemas.openxmlformats.org/officeDocument/2006/relationships/slide" Target="slides/slide11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slide" Target="slides/slide1.xml"/><Relationship Id="rId78" Type="http://schemas.openxmlformats.org/officeDocument/2006/relationships/slide" Target="slides/slide6.xml"/><Relationship Id="rId81" Type="http://schemas.openxmlformats.org/officeDocument/2006/relationships/slide" Target="slides/slide9.xml"/><Relationship Id="rId86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" Target="slides/slide4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presProps" Target="presProps.xml"/><Relationship Id="rId61" Type="http://schemas.openxmlformats.org/officeDocument/2006/relationships/slideMaster" Target="slideMasters/slideMaster61.xml"/><Relationship Id="rId82" Type="http://schemas.openxmlformats.org/officeDocument/2006/relationships/slide" Target="slides/slide10.xml"/><Relationship Id="rId19" Type="http://schemas.openxmlformats.org/officeDocument/2006/relationships/slideMaster" Target="slideMasters/slideMaster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200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200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200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200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Обычн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200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Обычн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200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Обычный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200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200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ый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200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Обычный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200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Обычный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200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Обычный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200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Обычный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200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Обычный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200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Обычный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200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Обычный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200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37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200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Обычный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200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ый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200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Обычный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200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Обычный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200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Обычный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200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Обычный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200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Обычный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200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Обычный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200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Обычный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200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95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Обычный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200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ый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200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Обычный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200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Обычный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200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Обычный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200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Обычный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200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Обычный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200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Обычный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200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Обычный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200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53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Обычный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200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ый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200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Обычный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200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Обычный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200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200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Обычный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200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Обычный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200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87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Обычный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200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Обычный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200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Обычный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200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11" name="PlaceHolder 5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Обычный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200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ый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200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Обычный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200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200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Обычный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200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Обычный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200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Обычный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200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45" name="PlaceHolder 4"/>
          <p:cNvSpPr>
            <a:spLocks noGrp="1"/>
          </p:cNvSpPr>
          <p:nvPr>
            <p:ph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200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200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5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6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7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8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9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1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2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3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4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5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6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7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8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29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1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32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33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34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35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36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37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38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39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41.xml"/></Relationships>
</file>

<file path=ppt/slideMasters/_rels/slideMaster41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42.xml"/></Relationships>
</file>

<file path=ppt/slideMasters/_rels/slideMaster42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43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44.xml"/></Relationships>
</file>

<file path=ppt/slideMasters/_rels/slideMaster4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45.xml"/></Relationships>
</file>

<file path=ppt/slideMasters/_rels/slideMaster45.xml.rels><?xml version="1.0" encoding="UTF-8" standalone="yes"?>
<Relationships xmlns="http://schemas.openxmlformats.org/package/2006/relationships"><Relationship Id="rId2" Type="http://schemas.openxmlformats.org/officeDocument/2006/relationships/theme" Target="../theme/theme45.xml"/><Relationship Id="rId1" Type="http://schemas.openxmlformats.org/officeDocument/2006/relationships/slideLayout" Target="../slideLayouts/slideLayout46.xml"/></Relationships>
</file>

<file path=ppt/slideMasters/_rels/slideMaster46.xml.rels><?xml version="1.0" encoding="UTF-8" standalone="yes"?>
<Relationships xmlns="http://schemas.openxmlformats.org/package/2006/relationships"><Relationship Id="rId2" Type="http://schemas.openxmlformats.org/officeDocument/2006/relationships/theme" Target="../theme/theme46.xml"/><Relationship Id="rId1" Type="http://schemas.openxmlformats.org/officeDocument/2006/relationships/slideLayout" Target="../slideLayouts/slideLayout47.xml"/></Relationships>
</file>

<file path=ppt/slideMasters/_rels/slideMaster47.xml.rels><?xml version="1.0" encoding="UTF-8" standalone="yes"?>
<Relationships xmlns="http://schemas.openxmlformats.org/package/2006/relationships"><Relationship Id="rId2" Type="http://schemas.openxmlformats.org/officeDocument/2006/relationships/theme" Target="../theme/theme47.xml"/><Relationship Id="rId1" Type="http://schemas.openxmlformats.org/officeDocument/2006/relationships/slideLayout" Target="../slideLayouts/slideLayout48.xml"/></Relationships>
</file>

<file path=ppt/slideMasters/_rels/slideMaster48.xml.rels><?xml version="1.0" encoding="UTF-8" standalone="yes"?>
<Relationships xmlns="http://schemas.openxmlformats.org/package/2006/relationships"><Relationship Id="rId2" Type="http://schemas.openxmlformats.org/officeDocument/2006/relationships/theme" Target="../theme/theme48.xml"/><Relationship Id="rId1" Type="http://schemas.openxmlformats.org/officeDocument/2006/relationships/slideLayout" Target="../slideLayouts/slideLayout49.xml"/></Relationships>
</file>

<file path=ppt/slideMasters/_rels/slideMaster49.xml.rels><?xml version="1.0" encoding="UTF-8" standalone="yes"?>
<Relationships xmlns="http://schemas.openxmlformats.org/package/2006/relationships"><Relationship Id="rId2" Type="http://schemas.openxmlformats.org/officeDocument/2006/relationships/theme" Target="../theme/theme49.xml"/><Relationship Id="rId1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50.xml.rels><?xml version="1.0" encoding="UTF-8" standalone="yes"?>
<Relationships xmlns="http://schemas.openxmlformats.org/package/2006/relationships"><Relationship Id="rId2" Type="http://schemas.openxmlformats.org/officeDocument/2006/relationships/theme" Target="../theme/theme50.xml"/><Relationship Id="rId1" Type="http://schemas.openxmlformats.org/officeDocument/2006/relationships/slideLayout" Target="../slideLayouts/slideLayout51.xml"/></Relationships>
</file>

<file path=ppt/slideMasters/_rels/slideMaster51.xml.rels><?xml version="1.0" encoding="UTF-8" standalone="yes"?>
<Relationships xmlns="http://schemas.openxmlformats.org/package/2006/relationships"><Relationship Id="rId2" Type="http://schemas.openxmlformats.org/officeDocument/2006/relationships/theme" Target="../theme/theme51.xml"/><Relationship Id="rId1" Type="http://schemas.openxmlformats.org/officeDocument/2006/relationships/slideLayout" Target="../slideLayouts/slideLayout52.xml"/></Relationships>
</file>

<file path=ppt/slideMasters/_rels/slideMaster52.xml.rels><?xml version="1.0" encoding="UTF-8" standalone="yes"?>
<Relationships xmlns="http://schemas.openxmlformats.org/package/2006/relationships"><Relationship Id="rId2" Type="http://schemas.openxmlformats.org/officeDocument/2006/relationships/theme" Target="../theme/theme52.xml"/><Relationship Id="rId1" Type="http://schemas.openxmlformats.org/officeDocument/2006/relationships/slideLayout" Target="../slideLayouts/slideLayout53.xml"/></Relationships>
</file>

<file path=ppt/slideMasters/_rels/slideMaster53.xml.rels><?xml version="1.0" encoding="UTF-8" standalone="yes"?>
<Relationships xmlns="http://schemas.openxmlformats.org/package/2006/relationships"><Relationship Id="rId2" Type="http://schemas.openxmlformats.org/officeDocument/2006/relationships/theme" Target="../theme/theme53.xml"/><Relationship Id="rId1" Type="http://schemas.openxmlformats.org/officeDocument/2006/relationships/slideLayout" Target="../slideLayouts/slideLayout54.xml"/></Relationships>
</file>

<file path=ppt/slideMasters/_rels/slideMaster54.xml.rels><?xml version="1.0" encoding="UTF-8" standalone="yes"?>
<Relationships xmlns="http://schemas.openxmlformats.org/package/2006/relationships"><Relationship Id="rId2" Type="http://schemas.openxmlformats.org/officeDocument/2006/relationships/theme" Target="../theme/theme54.xml"/><Relationship Id="rId1" Type="http://schemas.openxmlformats.org/officeDocument/2006/relationships/slideLayout" Target="../slideLayouts/slideLayout55.xml"/></Relationships>
</file>

<file path=ppt/slideMasters/_rels/slideMaster5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5.xml"/><Relationship Id="rId1" Type="http://schemas.openxmlformats.org/officeDocument/2006/relationships/slideLayout" Target="../slideLayouts/slideLayout56.xml"/></Relationships>
</file>

<file path=ppt/slideMasters/_rels/slideMaster56.xml.rels><?xml version="1.0" encoding="UTF-8" standalone="yes"?>
<Relationships xmlns="http://schemas.openxmlformats.org/package/2006/relationships"><Relationship Id="rId2" Type="http://schemas.openxmlformats.org/officeDocument/2006/relationships/theme" Target="../theme/theme56.xml"/><Relationship Id="rId1" Type="http://schemas.openxmlformats.org/officeDocument/2006/relationships/slideLayout" Target="../slideLayouts/slideLayout57.xml"/></Relationships>
</file>

<file path=ppt/slideMasters/_rels/slideMaster57.xml.rels><?xml version="1.0" encoding="UTF-8" standalone="yes"?>
<Relationships xmlns="http://schemas.openxmlformats.org/package/2006/relationships"><Relationship Id="rId2" Type="http://schemas.openxmlformats.org/officeDocument/2006/relationships/theme" Target="../theme/theme57.xml"/><Relationship Id="rId1" Type="http://schemas.openxmlformats.org/officeDocument/2006/relationships/slideLayout" Target="../slideLayouts/slideLayout58.xml"/></Relationships>
</file>

<file path=ppt/slideMasters/_rels/slideMaster58.xml.rels><?xml version="1.0" encoding="UTF-8" standalone="yes"?>
<Relationships xmlns="http://schemas.openxmlformats.org/package/2006/relationships"><Relationship Id="rId2" Type="http://schemas.openxmlformats.org/officeDocument/2006/relationships/theme" Target="../theme/theme58.xml"/><Relationship Id="rId1" Type="http://schemas.openxmlformats.org/officeDocument/2006/relationships/slideLayout" Target="../slideLayouts/slideLayout59.xml"/></Relationships>
</file>

<file path=ppt/slideMasters/_rels/slideMaster59.xml.rels><?xml version="1.0" encoding="UTF-8" standalone="yes"?>
<Relationships xmlns="http://schemas.openxmlformats.org/package/2006/relationships"><Relationship Id="rId2" Type="http://schemas.openxmlformats.org/officeDocument/2006/relationships/theme" Target="../theme/theme59.xml"/><Relationship Id="rId1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60.xml.rels><?xml version="1.0" encoding="UTF-8" standalone="yes"?>
<Relationships xmlns="http://schemas.openxmlformats.org/package/2006/relationships"><Relationship Id="rId2" Type="http://schemas.openxmlformats.org/officeDocument/2006/relationships/theme" Target="../theme/theme60.xml"/><Relationship Id="rId1" Type="http://schemas.openxmlformats.org/officeDocument/2006/relationships/slideLayout" Target="../slideLayouts/slideLayout61.xml"/></Relationships>
</file>

<file path=ppt/slideMasters/_rels/slideMaster61.xml.rels><?xml version="1.0" encoding="UTF-8" standalone="yes"?>
<Relationships xmlns="http://schemas.openxmlformats.org/package/2006/relationships"><Relationship Id="rId2" Type="http://schemas.openxmlformats.org/officeDocument/2006/relationships/theme" Target="../theme/theme61.xml"/><Relationship Id="rId1" Type="http://schemas.openxmlformats.org/officeDocument/2006/relationships/slideLayout" Target="../slideLayouts/slideLayout62.xml"/></Relationships>
</file>

<file path=ppt/slideMasters/_rels/slideMaster62.xml.rels><?xml version="1.0" encoding="UTF-8" standalone="yes"?>
<Relationships xmlns="http://schemas.openxmlformats.org/package/2006/relationships"><Relationship Id="rId2" Type="http://schemas.openxmlformats.org/officeDocument/2006/relationships/theme" Target="../theme/theme62.xml"/><Relationship Id="rId1" Type="http://schemas.openxmlformats.org/officeDocument/2006/relationships/slideLayout" Target="../slideLayouts/slideLayout63.xml"/></Relationships>
</file>

<file path=ppt/slideMasters/_rels/slideMaster63.xml.rels><?xml version="1.0" encoding="UTF-8" standalone="yes"?>
<Relationships xmlns="http://schemas.openxmlformats.org/package/2006/relationships"><Relationship Id="rId2" Type="http://schemas.openxmlformats.org/officeDocument/2006/relationships/theme" Target="../theme/theme63.xml"/><Relationship Id="rId1" Type="http://schemas.openxmlformats.org/officeDocument/2006/relationships/slideLayout" Target="../slideLayouts/slideLayout64.xml"/></Relationships>
</file>

<file path=ppt/slideMasters/_rels/slideMaster64.xml.rels><?xml version="1.0" encoding="UTF-8" standalone="yes"?>
<Relationships xmlns="http://schemas.openxmlformats.org/package/2006/relationships"><Relationship Id="rId2" Type="http://schemas.openxmlformats.org/officeDocument/2006/relationships/theme" Target="../theme/theme64.xml"/><Relationship Id="rId1" Type="http://schemas.openxmlformats.org/officeDocument/2006/relationships/slideLayout" Target="../slideLayouts/slideLayout65.xml"/></Relationships>
</file>

<file path=ppt/slideMasters/_rels/slideMaster65.xml.rels><?xml version="1.0" encoding="UTF-8" standalone="yes"?>
<Relationships xmlns="http://schemas.openxmlformats.org/package/2006/relationships"><Relationship Id="rId2" Type="http://schemas.openxmlformats.org/officeDocument/2006/relationships/theme" Target="../theme/theme65.xml"/><Relationship Id="rId1" Type="http://schemas.openxmlformats.org/officeDocument/2006/relationships/slideLayout" Target="../slideLayouts/slideLayout66.xml"/></Relationships>
</file>

<file path=ppt/slideMasters/_rels/slideMaster6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6.xml"/><Relationship Id="rId1" Type="http://schemas.openxmlformats.org/officeDocument/2006/relationships/slideLayout" Target="../slideLayouts/slideLayout67.xml"/></Relationships>
</file>

<file path=ppt/slideMasters/_rels/slideMaster67.xml.rels><?xml version="1.0" encoding="UTF-8" standalone="yes"?>
<Relationships xmlns="http://schemas.openxmlformats.org/package/2006/relationships"><Relationship Id="rId2" Type="http://schemas.openxmlformats.org/officeDocument/2006/relationships/theme" Target="../theme/theme67.xml"/><Relationship Id="rId1" Type="http://schemas.openxmlformats.org/officeDocument/2006/relationships/slideLayout" Target="../slideLayouts/slideLayout68.xml"/></Relationships>
</file>

<file path=ppt/slideMasters/_rels/slideMaster68.xml.rels><?xml version="1.0" encoding="UTF-8" standalone="yes"?>
<Relationships xmlns="http://schemas.openxmlformats.org/package/2006/relationships"><Relationship Id="rId2" Type="http://schemas.openxmlformats.org/officeDocument/2006/relationships/theme" Target="../theme/theme68.xml"/><Relationship Id="rId1" Type="http://schemas.openxmlformats.org/officeDocument/2006/relationships/slideLayout" Target="../slideLayouts/slideLayout69.xml"/></Relationships>
</file>

<file path=ppt/slideMasters/_rels/slideMaster69.xml.rels><?xml version="1.0" encoding="UTF-8" standalone="yes"?>
<Relationships xmlns="http://schemas.openxmlformats.org/package/2006/relationships"><Relationship Id="rId2" Type="http://schemas.openxmlformats.org/officeDocument/2006/relationships/theme" Target="../theme/theme69.xml"/><Relationship Id="rId1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70.xml.rels><?xml version="1.0" encoding="UTF-8" standalone="yes"?>
<Relationships xmlns="http://schemas.openxmlformats.org/package/2006/relationships"><Relationship Id="rId2" Type="http://schemas.openxmlformats.org/officeDocument/2006/relationships/theme" Target="../theme/theme70.xml"/><Relationship Id="rId1" Type="http://schemas.openxmlformats.org/officeDocument/2006/relationships/slideLayout" Target="../slideLayouts/slideLayout71.xml"/></Relationships>
</file>

<file path=ppt/slideMasters/_rels/slideMaster71.xml.rels><?xml version="1.0" encoding="UTF-8" standalone="yes"?>
<Relationships xmlns="http://schemas.openxmlformats.org/package/2006/relationships"><Relationship Id="rId2" Type="http://schemas.openxmlformats.org/officeDocument/2006/relationships/theme" Target="../theme/theme71.xml"/><Relationship Id="rId1" Type="http://schemas.openxmlformats.org/officeDocument/2006/relationships/slideLayout" Target="../slideLayouts/slideLayout72.xml"/></Relationships>
</file>

<file path=ppt/slideMasters/_rels/slideMaster72.xml.rels><?xml version="1.0" encoding="UTF-8" standalone="yes"?>
<Relationships xmlns="http://schemas.openxmlformats.org/package/2006/relationships"><Relationship Id="rId2" Type="http://schemas.openxmlformats.org/officeDocument/2006/relationships/theme" Target="../theme/theme72.xml"/><Relationship Id="rId1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16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16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43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16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16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16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16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16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16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16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16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43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16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16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43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16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16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16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16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16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16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16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16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43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16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16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43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16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16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16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16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19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16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16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16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43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16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16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43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16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16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23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16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16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24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248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16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16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16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43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16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16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43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27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16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16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283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16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29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16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298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111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16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30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306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16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16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16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32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43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16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16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16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33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43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33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16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34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34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560" cy="209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833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16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43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169920"/>
            <a:ext cx="90716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Рисунок 345"/>
          <p:cNvPicPr/>
          <p:nvPr/>
        </p:nvPicPr>
        <p:blipFill>
          <a:blip r:embed="rId2"/>
          <a:srcRect r="27513"/>
          <a:stretch/>
        </p:blipFill>
        <p:spPr>
          <a:xfrm>
            <a:off x="34920" y="0"/>
            <a:ext cx="10044000" cy="7558560"/>
          </a:xfrm>
          <a:prstGeom prst="rect">
            <a:avLst/>
          </a:prstGeom>
          <a:ln w="0">
            <a:noFill/>
          </a:ln>
        </p:spPr>
      </p:pic>
      <p:sp>
        <p:nvSpPr>
          <p:cNvPr id="347" name="CustomShape 1"/>
          <p:cNvSpPr/>
          <p:nvPr/>
        </p:nvSpPr>
        <p:spPr>
          <a:xfrm>
            <a:off x="2771640" y="1764000"/>
            <a:ext cx="6146640" cy="2474640"/>
          </a:xfrm>
          <a:custGeom>
            <a:avLst/>
            <a:gdLst>
              <a:gd name="textAreaLeft" fmla="*/ 0 w 6146640"/>
              <a:gd name="textAreaRight" fmla="*/ 6150600 w 6146640"/>
              <a:gd name="textAreaTop" fmla="*/ 0 h 2474640"/>
              <a:gd name="textAreaBottom" fmla="*/ 2478600 h 247464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95040" rIns="108000" bIns="63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93000"/>
              </a:lnSpc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93000"/>
              </a:lnSpc>
            </a:pPr>
            <a:r>
              <a:rPr lang="ru-RU" sz="2400" b="1" strike="noStrike" spc="-1">
                <a:solidFill>
                  <a:srgbClr val="004586"/>
                </a:solidFill>
                <a:latin typeface="Arial"/>
                <a:ea typeface="Arial"/>
              </a:rPr>
              <a:t>                      </a:t>
            </a: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93000"/>
              </a:lnSpc>
            </a:pPr>
            <a:r>
              <a:rPr lang="ru-RU" sz="2400" b="1" strike="noStrike" spc="-1">
                <a:solidFill>
                  <a:srgbClr val="336600"/>
                </a:solidFill>
                <a:latin typeface="Arial"/>
                <a:ea typeface="Arial"/>
              </a:rPr>
              <a:t> </a:t>
            </a: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48" name="CustomShape 2"/>
          <p:cNvSpPr/>
          <p:nvPr/>
        </p:nvSpPr>
        <p:spPr>
          <a:xfrm>
            <a:off x="9236880" y="5143680"/>
            <a:ext cx="256680" cy="136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3000"/>
              </a:lnSpc>
            </a:pPr>
            <a:r>
              <a:rPr lang="ru-RU" sz="2400" b="1" strike="noStrike" spc="-1">
                <a:solidFill>
                  <a:srgbClr val="004586"/>
                </a:solidFill>
                <a:latin typeface="Arial"/>
                <a:ea typeface="Arial"/>
              </a:rPr>
              <a:t> </a:t>
            </a: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93000"/>
              </a:lnSpc>
            </a:pPr>
            <a:r>
              <a:rPr lang="ru-RU" sz="2400" b="1" strike="noStrike" spc="-1">
                <a:solidFill>
                  <a:srgbClr val="336600"/>
                </a:solidFill>
                <a:latin typeface="Arial"/>
                <a:ea typeface="Arial"/>
              </a:rPr>
              <a:t> </a:t>
            </a: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93000"/>
              </a:lnSpc>
            </a:pPr>
            <a:r>
              <a:rPr lang="ru-RU" sz="2400" b="1" strike="noStrike" spc="-1">
                <a:solidFill>
                  <a:srgbClr val="336600"/>
                </a:solidFill>
                <a:latin typeface="Arial"/>
                <a:ea typeface="Arial"/>
              </a:rPr>
              <a:t> </a:t>
            </a: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93000"/>
              </a:lnSpc>
            </a:pPr>
            <a:r>
              <a:rPr lang="ru-RU" sz="2400" b="1" strike="noStrike" spc="-1">
                <a:solidFill>
                  <a:srgbClr val="336600"/>
                </a:solidFill>
                <a:latin typeface="Arial"/>
                <a:ea typeface="Arial"/>
              </a:rPr>
              <a:t> </a:t>
            </a: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49" name="CustomShape 3"/>
          <p:cNvSpPr/>
          <p:nvPr/>
        </p:nvSpPr>
        <p:spPr>
          <a:xfrm>
            <a:off x="2123640" y="1836000"/>
            <a:ext cx="2222640" cy="66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3000"/>
              </a:lnSpc>
            </a:pPr>
            <a:r>
              <a:rPr lang="ru-RU" sz="2000" b="1" strike="noStrike" spc="-1">
                <a:solidFill>
                  <a:srgbClr val="006600"/>
                </a:solidFill>
                <a:latin typeface="Arial"/>
                <a:ea typeface="Arial"/>
              </a:rPr>
              <a:t> </a:t>
            </a: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93000"/>
              </a:lnSpc>
            </a:pP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50" name="CustomShape 4"/>
          <p:cNvSpPr/>
          <p:nvPr/>
        </p:nvSpPr>
        <p:spPr>
          <a:xfrm>
            <a:off x="4824000" y="2711160"/>
            <a:ext cx="2403000" cy="62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3000"/>
              </a:lnSpc>
            </a:pPr>
            <a:r>
              <a:rPr lang="ru-RU" sz="2000" b="1" strike="noStrike" spc="-1">
                <a:solidFill>
                  <a:srgbClr val="0000FF"/>
                </a:solidFill>
                <a:latin typeface="Arial"/>
                <a:ea typeface="Arial"/>
              </a:rPr>
              <a:t> </a:t>
            </a: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93000"/>
              </a:lnSpc>
            </a:pP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51" name="CustomShape 5"/>
          <p:cNvSpPr/>
          <p:nvPr/>
        </p:nvSpPr>
        <p:spPr>
          <a:xfrm>
            <a:off x="324000" y="2736000"/>
            <a:ext cx="782640" cy="48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80"/>
                </a:solidFill>
                <a:latin typeface="Arial"/>
                <a:ea typeface="Microsoft YaHei"/>
              </a:rPr>
              <a:t>           </a:t>
            </a:r>
            <a:endParaRPr lang="ru-RU" sz="1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52" name="CustomShape 6"/>
          <p:cNvSpPr/>
          <p:nvPr/>
        </p:nvSpPr>
        <p:spPr>
          <a:xfrm>
            <a:off x="1692000" y="2736000"/>
            <a:ext cx="782640" cy="48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80"/>
                </a:solidFill>
                <a:latin typeface="Arial"/>
                <a:ea typeface="Microsoft YaHei"/>
              </a:rPr>
              <a:t>          </a:t>
            </a:r>
            <a:endParaRPr lang="ru-RU" sz="1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53" name="CustomShape 7"/>
          <p:cNvSpPr/>
          <p:nvPr/>
        </p:nvSpPr>
        <p:spPr>
          <a:xfrm>
            <a:off x="3348000" y="2736000"/>
            <a:ext cx="782640" cy="48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80"/>
                </a:solidFill>
                <a:latin typeface="Arial"/>
                <a:ea typeface="Microsoft YaHei"/>
              </a:rPr>
              <a:t>           </a:t>
            </a:r>
            <a:endParaRPr lang="ru-RU" sz="1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54" name="CustomShape 8"/>
          <p:cNvSpPr/>
          <p:nvPr/>
        </p:nvSpPr>
        <p:spPr>
          <a:xfrm>
            <a:off x="6876360" y="2736360"/>
            <a:ext cx="782640" cy="48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80"/>
                </a:solidFill>
                <a:latin typeface="Arial"/>
                <a:ea typeface="Microsoft YaHei"/>
              </a:rPr>
              <a:t>           </a:t>
            </a:r>
            <a:endParaRPr lang="ru-RU" sz="1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55" name="CustomShape 9"/>
          <p:cNvSpPr/>
          <p:nvPr/>
        </p:nvSpPr>
        <p:spPr>
          <a:xfrm>
            <a:off x="5005080" y="2711160"/>
            <a:ext cx="782640" cy="48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80"/>
                </a:solidFill>
                <a:latin typeface="Arial"/>
                <a:ea typeface="Microsoft YaHei"/>
              </a:rPr>
              <a:t>          </a:t>
            </a:r>
            <a:endParaRPr lang="ru-RU" sz="1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56" name="CustomShape 10"/>
          <p:cNvSpPr/>
          <p:nvPr/>
        </p:nvSpPr>
        <p:spPr>
          <a:xfrm>
            <a:off x="2916000" y="3846960"/>
            <a:ext cx="1322640" cy="239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80"/>
                </a:solidFill>
                <a:latin typeface="Arial"/>
                <a:ea typeface="Microsoft YaHei"/>
              </a:rPr>
              <a:t>               </a:t>
            </a:r>
            <a:endParaRPr lang="ru-RU" sz="1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57" name="CustomShape 11"/>
          <p:cNvSpPr/>
          <p:nvPr/>
        </p:nvSpPr>
        <p:spPr>
          <a:xfrm>
            <a:off x="360000" y="2671560"/>
            <a:ext cx="9278640" cy="4225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i="1" strike="noStrike" spc="-1">
                <a:solidFill>
                  <a:srgbClr val="000000"/>
                </a:solidFill>
                <a:latin typeface="AngsanaUPC"/>
                <a:ea typeface="Microsoft YaHei"/>
              </a:rPr>
              <a:t>ТЕРРИТОРИИ ОПЕРЕЖАЮЩЕГО РАЗВИТИЯ</a:t>
            </a:r>
            <a:endParaRPr lang="ru-RU" sz="48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</a:pPr>
            <a:r>
              <a:rPr lang="ru-RU" sz="4800" b="1" i="1" strike="noStrike" spc="-1">
                <a:solidFill>
                  <a:srgbClr val="000000"/>
                </a:solidFill>
                <a:latin typeface="AngsanaUPC"/>
                <a:ea typeface="Microsoft YaHei"/>
              </a:rPr>
              <a:t>«ВАРГАШИ»</a:t>
            </a:r>
            <a:endParaRPr lang="ru-RU" sz="4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58" name="CustomShape 12"/>
          <p:cNvSpPr/>
          <p:nvPr/>
        </p:nvSpPr>
        <p:spPr>
          <a:xfrm>
            <a:off x="1728000" y="1061280"/>
            <a:ext cx="8073360" cy="657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4000" b="1" strike="noStrike" spc="-1">
                <a:solidFill>
                  <a:srgbClr val="000000"/>
                </a:solidFill>
                <a:latin typeface="AngsanaUPC"/>
                <a:ea typeface="Microsoft YaHei"/>
              </a:rPr>
              <a:t>КАК СТАТЬ РЕЗИДЕНТОМ</a:t>
            </a:r>
            <a:endParaRPr lang="ru-RU" sz="40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CustomShape 1"/>
          <p:cNvSpPr/>
          <p:nvPr/>
        </p:nvSpPr>
        <p:spPr>
          <a:xfrm>
            <a:off x="71640" y="179640"/>
            <a:ext cx="9925560" cy="391320"/>
          </a:xfrm>
          <a:custGeom>
            <a:avLst/>
            <a:gdLst>
              <a:gd name="textAreaLeft" fmla="*/ 0 w 9925560"/>
              <a:gd name="textAreaRight" fmla="*/ 9929520 w 9925560"/>
              <a:gd name="textAreaTop" fmla="*/ 0 h 391320"/>
              <a:gd name="textAreaBottom" fmla="*/ 395280 h 391320"/>
            </a:gdLst>
            <a:ahLst/>
            <a:cxnLst/>
            <a:rect l="textAreaLeft" t="textAreaTop" r="textAreaRight" b="textAreaBottom"/>
            <a:pathLst>
              <a:path w="27600" h="1183">
                <a:moveTo>
                  <a:pt x="141" y="1"/>
                </a:moveTo>
                <a:lnTo>
                  <a:pt x="141" y="1"/>
                </a:lnTo>
                <a:cubicBezTo>
                  <a:pt x="116" y="1"/>
                  <a:pt x="92" y="8"/>
                  <a:pt x="71" y="20"/>
                </a:cubicBezTo>
                <a:cubicBezTo>
                  <a:pt x="49" y="32"/>
                  <a:pt x="31" y="50"/>
                  <a:pt x="19" y="71"/>
                </a:cubicBezTo>
                <a:cubicBezTo>
                  <a:pt x="7" y="93"/>
                  <a:pt x="0" y="117"/>
                  <a:pt x="0" y="142"/>
                </a:cubicBezTo>
                <a:lnTo>
                  <a:pt x="1" y="1041"/>
                </a:lnTo>
                <a:lnTo>
                  <a:pt x="1" y="1041"/>
                </a:lnTo>
                <a:cubicBezTo>
                  <a:pt x="1" y="1066"/>
                  <a:pt x="8" y="1090"/>
                  <a:pt x="20" y="1111"/>
                </a:cubicBezTo>
                <a:cubicBezTo>
                  <a:pt x="32" y="1133"/>
                  <a:pt x="50" y="1151"/>
                  <a:pt x="71" y="1163"/>
                </a:cubicBezTo>
                <a:cubicBezTo>
                  <a:pt x="93" y="1175"/>
                  <a:pt x="117" y="1182"/>
                  <a:pt x="142" y="1182"/>
                </a:cubicBezTo>
                <a:lnTo>
                  <a:pt x="27458" y="1182"/>
                </a:lnTo>
                <a:lnTo>
                  <a:pt x="27458" y="1182"/>
                </a:lnTo>
                <a:cubicBezTo>
                  <a:pt x="27483" y="1182"/>
                  <a:pt x="27507" y="1175"/>
                  <a:pt x="27528" y="1163"/>
                </a:cubicBezTo>
                <a:cubicBezTo>
                  <a:pt x="27550" y="1151"/>
                  <a:pt x="27568" y="1133"/>
                  <a:pt x="27580" y="1112"/>
                </a:cubicBezTo>
                <a:cubicBezTo>
                  <a:pt x="27592" y="1090"/>
                  <a:pt x="27599" y="1066"/>
                  <a:pt x="27599" y="1041"/>
                </a:cubicBezTo>
                <a:lnTo>
                  <a:pt x="27599" y="141"/>
                </a:lnTo>
                <a:lnTo>
                  <a:pt x="27599" y="141"/>
                </a:lnTo>
                <a:lnTo>
                  <a:pt x="27599" y="141"/>
                </a:lnTo>
                <a:cubicBezTo>
                  <a:pt x="27599" y="116"/>
                  <a:pt x="27592" y="92"/>
                  <a:pt x="27580" y="71"/>
                </a:cubicBezTo>
                <a:cubicBezTo>
                  <a:pt x="27568" y="49"/>
                  <a:pt x="27550" y="31"/>
                  <a:pt x="27529" y="19"/>
                </a:cubicBezTo>
                <a:cubicBezTo>
                  <a:pt x="27507" y="7"/>
                  <a:pt x="27483" y="0"/>
                  <a:pt x="27458" y="0"/>
                </a:cubicBezTo>
                <a:lnTo>
                  <a:pt x="141" y="1"/>
                </a:lnTo>
              </a:path>
            </a:pathLst>
          </a:custGeom>
          <a:solidFill>
            <a:srgbClr val="3465A4"/>
          </a:solidFill>
          <a:ln w="0">
            <a:solidFill>
              <a:srgbClr val="3465A4"/>
            </a:solidFill>
          </a:ln>
          <a:effectLst>
            <a:outerShdw dist="101823" dir="2700000">
              <a:srgbClr val="DDDD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2">
                <a:solidFill>
                  <a:srgbClr val="FFFFFF"/>
                </a:solidFill>
                <a:latin typeface="Arial"/>
                <a:ea typeface="Arial"/>
              </a:rPr>
              <a:t>    БИЗНЕС-ПЛАН ИНВЕСТИЦИОННОГО ПРОЕКТА</a:t>
            </a: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75" name="CustomShape 2"/>
          <p:cNvSpPr/>
          <p:nvPr/>
        </p:nvSpPr>
        <p:spPr>
          <a:xfrm>
            <a:off x="2483280" y="1764000"/>
            <a:ext cx="6145920" cy="2474280"/>
          </a:xfrm>
          <a:custGeom>
            <a:avLst/>
            <a:gdLst>
              <a:gd name="textAreaLeft" fmla="*/ 0 w 6145920"/>
              <a:gd name="textAreaRight" fmla="*/ 6149880 w 6145920"/>
              <a:gd name="textAreaTop" fmla="*/ 0 h 2474280"/>
              <a:gd name="textAreaBottom" fmla="*/ 2478240 h 24742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95040" rIns="108000" bIns="63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004586"/>
                </a:solidFill>
                <a:latin typeface="Arial"/>
                <a:ea typeface="Arial"/>
              </a:rPr>
              <a:t>                      </a:t>
            </a: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76" name="CustomShape 3"/>
          <p:cNvSpPr/>
          <p:nvPr/>
        </p:nvSpPr>
        <p:spPr>
          <a:xfrm>
            <a:off x="9236160" y="5143680"/>
            <a:ext cx="256320" cy="136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004586"/>
                </a:solidFill>
                <a:latin typeface="Arial"/>
                <a:ea typeface="Arial"/>
              </a:rPr>
              <a:t> </a:t>
            </a: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77" name="CustomShape 4"/>
          <p:cNvSpPr/>
          <p:nvPr/>
        </p:nvSpPr>
        <p:spPr>
          <a:xfrm>
            <a:off x="1835280" y="1836000"/>
            <a:ext cx="2222280" cy="668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006600"/>
                </a:solidFill>
                <a:latin typeface="Arial"/>
                <a:ea typeface="Arial"/>
              </a:rPr>
              <a:t> </a:t>
            </a: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78" name="CustomShape 5"/>
          <p:cNvSpPr/>
          <p:nvPr/>
        </p:nvSpPr>
        <p:spPr>
          <a:xfrm>
            <a:off x="504360" y="432000"/>
            <a:ext cx="9205560" cy="448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  <a:spcAft>
                <a:spcPts val="850"/>
              </a:spcAft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  <a:spcAft>
                <a:spcPts val="850"/>
              </a:spcAft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79" name="CustomShape 6"/>
          <p:cNvSpPr/>
          <p:nvPr/>
        </p:nvSpPr>
        <p:spPr>
          <a:xfrm>
            <a:off x="1440000" y="828000"/>
            <a:ext cx="6398640" cy="30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информация об организации — инициаторе проекта </a:t>
            </a:r>
            <a:endParaRPr lang="ru-RU" sz="16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80" name="CustomShape 7"/>
          <p:cNvSpPr/>
          <p:nvPr/>
        </p:nvSpPr>
        <p:spPr>
          <a:xfrm>
            <a:off x="1440000" y="1296000"/>
            <a:ext cx="8414640" cy="75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краткое описание проекта (цель проекта, общая стоимость проекта, источники финансирования, срок реализации проекта, ОКВЭДы, информация о выпуске продукции)</a:t>
            </a:r>
            <a:endParaRPr lang="ru-RU" sz="16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81" name="CustomShape 8"/>
          <p:cNvSpPr/>
          <p:nvPr/>
        </p:nvSpPr>
        <p:spPr>
          <a:xfrm>
            <a:off x="1440000" y="2160360"/>
            <a:ext cx="8414640" cy="53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маркетинг и сбыт продукции (анализ состояния рынка продукции (работ, услуг), перечень основных конкурентов, рекламные мероприятия)</a:t>
            </a:r>
            <a:endParaRPr lang="ru-RU" sz="16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82" name="CustomShape 9"/>
          <p:cNvSpPr/>
          <p:nvPr/>
        </p:nvSpPr>
        <p:spPr>
          <a:xfrm>
            <a:off x="1440000" y="2844720"/>
            <a:ext cx="8414640" cy="31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производственный план (график производства продукции)</a:t>
            </a:r>
            <a:endParaRPr lang="ru-RU" sz="16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83" name="CustomShape 10"/>
          <p:cNvSpPr/>
          <p:nvPr/>
        </p:nvSpPr>
        <p:spPr>
          <a:xfrm>
            <a:off x="1440000" y="3367800"/>
            <a:ext cx="8414640" cy="53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организационный план (график реализации инвестиционного проекта с привязкой к календарным периодам)</a:t>
            </a:r>
            <a:endParaRPr lang="ru-RU" sz="16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84" name="CustomShape 11"/>
          <p:cNvSpPr/>
          <p:nvPr/>
        </p:nvSpPr>
        <p:spPr>
          <a:xfrm>
            <a:off x="1440000" y="4052160"/>
            <a:ext cx="8414640" cy="120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финансовый план (анализ финансово-хозяйственного состояния юридического лица, общая стоимость проекта, общий предполагаемый объем капитальных вложений, источники финансирования, график предоставления, обслуживания и возврата заемных средств; план прибылей и убытков при реализации проекта; объем налоговых платежей (в разрезе налогов)</a:t>
            </a:r>
            <a:endParaRPr lang="ru-RU" sz="16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85" name="CustomShape 12"/>
          <p:cNvSpPr/>
          <p:nvPr/>
        </p:nvSpPr>
        <p:spPr>
          <a:xfrm>
            <a:off x="1440000" y="5436720"/>
            <a:ext cx="8414640" cy="31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охрана окружающей среды (при необходимости)</a:t>
            </a:r>
            <a:endParaRPr lang="ru-RU" sz="16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86" name="CustomShape 13"/>
          <p:cNvSpPr/>
          <p:nvPr/>
        </p:nvSpPr>
        <p:spPr>
          <a:xfrm>
            <a:off x="1440000" y="5924160"/>
            <a:ext cx="8414640" cy="53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оценка эффективности проекта (расчет основных экономических показателей эффективности проекта)</a:t>
            </a:r>
            <a:endParaRPr lang="ru-RU" sz="16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87" name="CustomShape 14"/>
          <p:cNvSpPr/>
          <p:nvPr/>
        </p:nvSpPr>
        <p:spPr>
          <a:xfrm>
            <a:off x="1440000" y="6608520"/>
            <a:ext cx="8414640" cy="53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оценка проектных рисков (анализ рисков, которые могут возникнуть в ходе реализации проекта)</a:t>
            </a:r>
            <a:endParaRPr lang="ru-RU" sz="1600" b="0" strike="noStrike" spc="-1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488" name="Рисунок 487"/>
          <p:cNvPicPr/>
          <p:nvPr/>
        </p:nvPicPr>
        <p:blipFill>
          <a:blip r:embed="rId2"/>
          <a:stretch/>
        </p:blipFill>
        <p:spPr>
          <a:xfrm>
            <a:off x="360000" y="589680"/>
            <a:ext cx="782640" cy="782640"/>
          </a:xfrm>
          <a:prstGeom prst="rect">
            <a:avLst/>
          </a:prstGeom>
          <a:ln w="0">
            <a:noFill/>
          </a:ln>
        </p:spPr>
      </p:pic>
      <p:pic>
        <p:nvPicPr>
          <p:cNvPr id="489" name="Рисунок 488"/>
          <p:cNvPicPr/>
          <p:nvPr/>
        </p:nvPicPr>
        <p:blipFill>
          <a:blip r:embed="rId2"/>
          <a:stretch/>
        </p:blipFill>
        <p:spPr>
          <a:xfrm>
            <a:off x="360000" y="1273680"/>
            <a:ext cx="782640" cy="782640"/>
          </a:xfrm>
          <a:prstGeom prst="rect">
            <a:avLst/>
          </a:prstGeom>
          <a:ln w="0">
            <a:noFill/>
          </a:ln>
        </p:spPr>
      </p:pic>
      <p:pic>
        <p:nvPicPr>
          <p:cNvPr id="490" name="Рисунок 489"/>
          <p:cNvPicPr/>
          <p:nvPr/>
        </p:nvPicPr>
        <p:blipFill>
          <a:blip r:embed="rId2"/>
          <a:stretch/>
        </p:blipFill>
        <p:spPr>
          <a:xfrm>
            <a:off x="360000" y="2029680"/>
            <a:ext cx="782640" cy="782640"/>
          </a:xfrm>
          <a:prstGeom prst="rect">
            <a:avLst/>
          </a:prstGeom>
          <a:ln w="0">
            <a:noFill/>
          </a:ln>
        </p:spPr>
      </p:pic>
      <p:pic>
        <p:nvPicPr>
          <p:cNvPr id="491" name="Рисунок 490"/>
          <p:cNvPicPr/>
          <p:nvPr/>
        </p:nvPicPr>
        <p:blipFill>
          <a:blip r:embed="rId2"/>
          <a:stretch/>
        </p:blipFill>
        <p:spPr>
          <a:xfrm>
            <a:off x="360000" y="2641680"/>
            <a:ext cx="782640" cy="782640"/>
          </a:xfrm>
          <a:prstGeom prst="rect">
            <a:avLst/>
          </a:prstGeom>
          <a:ln w="0">
            <a:noFill/>
          </a:ln>
        </p:spPr>
      </p:pic>
      <p:pic>
        <p:nvPicPr>
          <p:cNvPr id="492" name="Рисунок 491"/>
          <p:cNvPicPr/>
          <p:nvPr/>
        </p:nvPicPr>
        <p:blipFill>
          <a:blip r:embed="rId2"/>
          <a:stretch/>
        </p:blipFill>
        <p:spPr>
          <a:xfrm>
            <a:off x="360000" y="3253680"/>
            <a:ext cx="782640" cy="782640"/>
          </a:xfrm>
          <a:prstGeom prst="rect">
            <a:avLst/>
          </a:prstGeom>
          <a:ln w="0">
            <a:noFill/>
          </a:ln>
        </p:spPr>
      </p:pic>
      <p:pic>
        <p:nvPicPr>
          <p:cNvPr id="493" name="Рисунок 492"/>
          <p:cNvPicPr/>
          <p:nvPr/>
        </p:nvPicPr>
        <p:blipFill>
          <a:blip r:embed="rId2"/>
          <a:stretch/>
        </p:blipFill>
        <p:spPr>
          <a:xfrm>
            <a:off x="360000" y="4189680"/>
            <a:ext cx="782640" cy="782640"/>
          </a:xfrm>
          <a:prstGeom prst="rect">
            <a:avLst/>
          </a:prstGeom>
          <a:ln w="0">
            <a:noFill/>
          </a:ln>
        </p:spPr>
      </p:pic>
      <p:pic>
        <p:nvPicPr>
          <p:cNvPr id="494" name="Рисунок 493"/>
          <p:cNvPicPr/>
          <p:nvPr/>
        </p:nvPicPr>
        <p:blipFill>
          <a:blip r:embed="rId2"/>
          <a:stretch/>
        </p:blipFill>
        <p:spPr>
          <a:xfrm>
            <a:off x="360000" y="5197680"/>
            <a:ext cx="782640" cy="782640"/>
          </a:xfrm>
          <a:prstGeom prst="rect">
            <a:avLst/>
          </a:prstGeom>
          <a:ln w="0">
            <a:noFill/>
          </a:ln>
        </p:spPr>
      </p:pic>
      <p:pic>
        <p:nvPicPr>
          <p:cNvPr id="495" name="Рисунок 494"/>
          <p:cNvPicPr/>
          <p:nvPr/>
        </p:nvPicPr>
        <p:blipFill>
          <a:blip r:embed="rId2"/>
          <a:stretch/>
        </p:blipFill>
        <p:spPr>
          <a:xfrm>
            <a:off x="360000" y="5809680"/>
            <a:ext cx="782640" cy="782640"/>
          </a:xfrm>
          <a:prstGeom prst="rect">
            <a:avLst/>
          </a:prstGeom>
          <a:ln w="0">
            <a:noFill/>
          </a:ln>
        </p:spPr>
      </p:pic>
      <p:pic>
        <p:nvPicPr>
          <p:cNvPr id="496" name="Рисунок 495"/>
          <p:cNvPicPr/>
          <p:nvPr/>
        </p:nvPicPr>
        <p:blipFill>
          <a:blip r:embed="rId2"/>
          <a:stretch/>
        </p:blipFill>
        <p:spPr>
          <a:xfrm>
            <a:off x="360000" y="6493680"/>
            <a:ext cx="782640" cy="782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CustomShape 1"/>
          <p:cNvSpPr/>
          <p:nvPr/>
        </p:nvSpPr>
        <p:spPr>
          <a:xfrm>
            <a:off x="287640" y="156600"/>
            <a:ext cx="9465120" cy="573840"/>
          </a:xfrm>
          <a:custGeom>
            <a:avLst/>
            <a:gdLst>
              <a:gd name="textAreaLeft" fmla="*/ 0 w 9465120"/>
              <a:gd name="textAreaRight" fmla="*/ 9468720 w 9465120"/>
              <a:gd name="textAreaTop" fmla="*/ 0 h 573840"/>
              <a:gd name="textAreaBottom" fmla="*/ 577800 h 573840"/>
            </a:gdLst>
            <a:ahLst/>
            <a:cxnLst/>
            <a:rect l="textAreaLeft" t="textAreaTop" r="textAreaRight" b="textAreaBottom"/>
            <a:pathLst>
              <a:path w="27600" h="1183">
                <a:moveTo>
                  <a:pt x="141" y="1"/>
                </a:moveTo>
                <a:lnTo>
                  <a:pt x="141" y="1"/>
                </a:lnTo>
                <a:cubicBezTo>
                  <a:pt x="116" y="1"/>
                  <a:pt x="92" y="8"/>
                  <a:pt x="71" y="20"/>
                </a:cubicBezTo>
                <a:cubicBezTo>
                  <a:pt x="49" y="32"/>
                  <a:pt x="31" y="50"/>
                  <a:pt x="19" y="71"/>
                </a:cubicBezTo>
                <a:cubicBezTo>
                  <a:pt x="7" y="93"/>
                  <a:pt x="0" y="117"/>
                  <a:pt x="0" y="142"/>
                </a:cubicBezTo>
                <a:lnTo>
                  <a:pt x="1" y="1041"/>
                </a:lnTo>
                <a:lnTo>
                  <a:pt x="1" y="1041"/>
                </a:lnTo>
                <a:cubicBezTo>
                  <a:pt x="1" y="1066"/>
                  <a:pt x="8" y="1090"/>
                  <a:pt x="20" y="1111"/>
                </a:cubicBezTo>
                <a:cubicBezTo>
                  <a:pt x="32" y="1133"/>
                  <a:pt x="50" y="1151"/>
                  <a:pt x="71" y="1163"/>
                </a:cubicBezTo>
                <a:cubicBezTo>
                  <a:pt x="93" y="1175"/>
                  <a:pt x="117" y="1182"/>
                  <a:pt x="142" y="1182"/>
                </a:cubicBezTo>
                <a:lnTo>
                  <a:pt x="27458" y="1182"/>
                </a:lnTo>
                <a:lnTo>
                  <a:pt x="27458" y="1182"/>
                </a:lnTo>
                <a:cubicBezTo>
                  <a:pt x="27483" y="1182"/>
                  <a:pt x="27507" y="1175"/>
                  <a:pt x="27528" y="1163"/>
                </a:cubicBezTo>
                <a:cubicBezTo>
                  <a:pt x="27550" y="1151"/>
                  <a:pt x="27568" y="1133"/>
                  <a:pt x="27580" y="1112"/>
                </a:cubicBezTo>
                <a:cubicBezTo>
                  <a:pt x="27592" y="1090"/>
                  <a:pt x="27599" y="1066"/>
                  <a:pt x="27599" y="1041"/>
                </a:cubicBezTo>
                <a:lnTo>
                  <a:pt x="27599" y="141"/>
                </a:lnTo>
                <a:lnTo>
                  <a:pt x="27599" y="141"/>
                </a:lnTo>
                <a:lnTo>
                  <a:pt x="27599" y="141"/>
                </a:lnTo>
                <a:cubicBezTo>
                  <a:pt x="27599" y="116"/>
                  <a:pt x="27592" y="92"/>
                  <a:pt x="27580" y="71"/>
                </a:cubicBezTo>
                <a:cubicBezTo>
                  <a:pt x="27568" y="49"/>
                  <a:pt x="27550" y="31"/>
                  <a:pt x="27529" y="19"/>
                </a:cubicBezTo>
                <a:cubicBezTo>
                  <a:pt x="27507" y="7"/>
                  <a:pt x="27483" y="0"/>
                  <a:pt x="27458" y="0"/>
                </a:cubicBezTo>
                <a:lnTo>
                  <a:pt x="141" y="1"/>
                </a:lnTo>
              </a:path>
            </a:pathLst>
          </a:custGeom>
          <a:solidFill>
            <a:srgbClr val="3465A4"/>
          </a:solidFill>
          <a:ln w="0">
            <a:solidFill>
              <a:srgbClr val="3465A4"/>
            </a:solidFill>
          </a:ln>
          <a:effectLst>
            <a:outerShdw dist="101823" dir="2700000">
              <a:srgbClr val="DDDD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2">
                <a:solidFill>
                  <a:srgbClr val="FFFFFF"/>
                </a:solidFill>
                <a:latin typeface="Arial"/>
                <a:ea typeface="Arial"/>
              </a:rPr>
              <a:t>    </a:t>
            </a:r>
            <a:r>
              <a:rPr lang="ru-RU" sz="3200" b="1" strike="noStrike" spc="-12">
                <a:solidFill>
                  <a:srgbClr val="FFFFFF"/>
                </a:solidFill>
                <a:latin typeface="Arial"/>
                <a:ea typeface="Arial"/>
              </a:rPr>
              <a:t>КРИТЕРИИ ДЛЯ ОЦЕНКИ ЗАЯВКИ</a:t>
            </a: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98" name="CustomShape 2"/>
          <p:cNvSpPr/>
          <p:nvPr/>
        </p:nvSpPr>
        <p:spPr>
          <a:xfrm>
            <a:off x="2483280" y="1764000"/>
            <a:ext cx="6145920" cy="2474280"/>
          </a:xfrm>
          <a:custGeom>
            <a:avLst/>
            <a:gdLst>
              <a:gd name="textAreaLeft" fmla="*/ 0 w 6145920"/>
              <a:gd name="textAreaRight" fmla="*/ 6149880 w 6145920"/>
              <a:gd name="textAreaTop" fmla="*/ 0 h 2474280"/>
              <a:gd name="textAreaBottom" fmla="*/ 2478240 h 24742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95040" rIns="108000" bIns="63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004586"/>
                </a:solidFill>
                <a:latin typeface="Arial"/>
                <a:ea typeface="Arial"/>
              </a:rPr>
              <a:t>                      </a:t>
            </a: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99" name="CustomShape 3"/>
          <p:cNvSpPr/>
          <p:nvPr/>
        </p:nvSpPr>
        <p:spPr>
          <a:xfrm>
            <a:off x="9236160" y="5143680"/>
            <a:ext cx="256320" cy="136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004586"/>
                </a:solidFill>
                <a:latin typeface="Arial"/>
                <a:ea typeface="Arial"/>
              </a:rPr>
              <a:t> </a:t>
            </a: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00" name="CustomShape 4"/>
          <p:cNvSpPr/>
          <p:nvPr/>
        </p:nvSpPr>
        <p:spPr>
          <a:xfrm>
            <a:off x="1835280" y="1836000"/>
            <a:ext cx="2222280" cy="668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006600"/>
                </a:solidFill>
                <a:latin typeface="Arial"/>
                <a:ea typeface="Arial"/>
              </a:rPr>
              <a:t> </a:t>
            </a: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01" name="CustomShape 5"/>
          <p:cNvSpPr/>
          <p:nvPr/>
        </p:nvSpPr>
        <p:spPr>
          <a:xfrm>
            <a:off x="971640" y="899640"/>
            <a:ext cx="8595000" cy="463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Aft>
                <a:spcPts val="850"/>
              </a:spcAft>
              <a:tabLst>
                <a:tab pos="0" algn="l"/>
              </a:tabLst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НАЛИЧИЕ НЕОБХОДИМЫХ ДОКУМЕНТОВ</a:t>
            </a:r>
            <a:endParaRPr lang="ru-RU" sz="22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  <a:spcAft>
                <a:spcPts val="850"/>
              </a:spcAft>
              <a:tabLst>
                <a:tab pos="0" algn="l"/>
              </a:tabLst>
            </a:pPr>
            <a:endParaRPr lang="ru-RU" sz="22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  <a:spcAft>
                <a:spcPts val="850"/>
              </a:spcAft>
              <a:tabLst>
                <a:tab pos="0" algn="l"/>
              </a:tabLst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СООТВЕТСТВИЕ ПРОЕКТА ТРЕБОВАНИЯМ И КРИТЕРИЯМ </a:t>
            </a:r>
            <a:endParaRPr lang="ru-RU" sz="22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  <a:spcAft>
                <a:spcPts val="850"/>
              </a:spcAft>
              <a:tabLst>
                <a:tab pos="0" algn="l"/>
              </a:tabLst>
            </a:pPr>
            <a:endParaRPr lang="ru-RU" sz="22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  <a:spcAft>
                <a:spcPts val="850"/>
              </a:spcAft>
              <a:tabLst>
                <a:tab pos="0" algn="l"/>
              </a:tabLst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ДОСТОВЕРНОСТЬ ПРЕДСТАВЛЕННЫХ СВЕДЕНИЙ</a:t>
            </a:r>
            <a:endParaRPr lang="ru-RU" sz="22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  <a:spcAft>
                <a:spcPts val="850"/>
              </a:spcAft>
              <a:tabLst>
                <a:tab pos="0" algn="l"/>
              </a:tabLst>
            </a:pPr>
            <a:endParaRPr lang="ru-RU" sz="22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  <a:spcAft>
                <a:spcPts val="850"/>
              </a:spcAft>
              <a:tabLst>
                <a:tab pos="0" algn="l"/>
              </a:tabLst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СТЕПЕНЬ ГОТОВНОСТИ ИНВЕСТПРОЕКТА</a:t>
            </a:r>
            <a:endParaRPr lang="ru-RU" sz="22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  <a:spcAft>
                <a:spcPts val="850"/>
              </a:spcAft>
              <a:tabLst>
                <a:tab pos="0" algn="l"/>
              </a:tabLst>
            </a:pPr>
            <a:endParaRPr lang="ru-RU" sz="22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  <a:spcAft>
                <a:spcPts val="850"/>
              </a:spcAft>
              <a:tabLst>
                <a:tab pos="0" algn="l"/>
              </a:tabLst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НАЛИЧИЕ НЕОБХОДИМОЙ ДЛЯ РЕАЛИЗАЦИИ ПРОЕКТА</a:t>
            </a:r>
            <a:endParaRPr lang="ru-RU" sz="22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  <a:spcAft>
                <a:spcPts val="850"/>
              </a:spcAft>
              <a:tabLst>
                <a:tab pos="0" algn="l"/>
              </a:tabLst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ИНФРАСТРУКТУРЫ, МОЩНОСТЕЙ И ЗЕМЕЛЬНОГО УЧАСТКА</a:t>
            </a:r>
            <a:endParaRPr lang="ru-RU" sz="22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  <a:spcAft>
                <a:spcPts val="850"/>
              </a:spcAft>
              <a:tabLst>
                <a:tab pos="0" algn="l"/>
              </a:tabLst>
            </a:pPr>
            <a:endParaRPr lang="ru-RU" sz="22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  <a:spcAft>
                <a:spcPts val="850"/>
              </a:spcAft>
              <a:tabLst>
                <a:tab pos="0" algn="l"/>
              </a:tabLst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НАЛИЧИЕ ПОЛОЖИТЕЛЬНОГО СОЦИАЛЬНОГО, </a:t>
            </a:r>
            <a:endParaRPr lang="ru-RU" sz="22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  <a:spcAft>
                <a:spcPts val="850"/>
              </a:spcAft>
              <a:tabLst>
                <a:tab pos="0" algn="l"/>
              </a:tabLst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ЭКОНОМИЧЕСКОГО И БЮДЖЕТНОГО ЭФФЕКТА </a:t>
            </a:r>
            <a:endParaRPr lang="ru-RU" sz="22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  <a:spcAft>
                <a:spcPts val="850"/>
              </a:spcAft>
              <a:tabLst>
                <a:tab pos="0" algn="l"/>
              </a:tabLst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ОТ РЕАЛИЗАЦИИ ПРОЕКТА</a:t>
            </a:r>
            <a:endParaRPr lang="ru-RU" sz="2200" b="0" strike="noStrike" spc="-1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502" name="Рисунок 501"/>
          <p:cNvPicPr/>
          <p:nvPr/>
        </p:nvPicPr>
        <p:blipFill>
          <a:blip r:embed="rId2"/>
          <a:stretch/>
        </p:blipFill>
        <p:spPr>
          <a:xfrm>
            <a:off x="144000" y="792000"/>
            <a:ext cx="782640" cy="782640"/>
          </a:xfrm>
          <a:prstGeom prst="rect">
            <a:avLst/>
          </a:prstGeom>
          <a:ln w="0">
            <a:noFill/>
          </a:ln>
        </p:spPr>
      </p:pic>
      <p:pic>
        <p:nvPicPr>
          <p:cNvPr id="503" name="Рисунок 502"/>
          <p:cNvPicPr/>
          <p:nvPr/>
        </p:nvPicPr>
        <p:blipFill>
          <a:blip r:embed="rId2"/>
          <a:stretch/>
        </p:blipFill>
        <p:spPr>
          <a:xfrm>
            <a:off x="72000" y="1692000"/>
            <a:ext cx="782640" cy="782640"/>
          </a:xfrm>
          <a:prstGeom prst="rect">
            <a:avLst/>
          </a:prstGeom>
          <a:ln w="0">
            <a:noFill/>
          </a:ln>
        </p:spPr>
      </p:pic>
      <p:pic>
        <p:nvPicPr>
          <p:cNvPr id="504" name="Рисунок 503"/>
          <p:cNvPicPr/>
          <p:nvPr/>
        </p:nvPicPr>
        <p:blipFill>
          <a:blip r:embed="rId2"/>
          <a:stretch/>
        </p:blipFill>
        <p:spPr>
          <a:xfrm>
            <a:off x="72000" y="2556000"/>
            <a:ext cx="782640" cy="782640"/>
          </a:xfrm>
          <a:prstGeom prst="rect">
            <a:avLst/>
          </a:prstGeom>
          <a:ln w="0">
            <a:noFill/>
          </a:ln>
        </p:spPr>
      </p:pic>
      <p:pic>
        <p:nvPicPr>
          <p:cNvPr id="505" name="Рисунок 504"/>
          <p:cNvPicPr/>
          <p:nvPr/>
        </p:nvPicPr>
        <p:blipFill>
          <a:blip r:embed="rId2"/>
          <a:stretch/>
        </p:blipFill>
        <p:spPr>
          <a:xfrm>
            <a:off x="72000" y="3492000"/>
            <a:ext cx="782640" cy="782640"/>
          </a:xfrm>
          <a:prstGeom prst="rect">
            <a:avLst/>
          </a:prstGeom>
          <a:ln w="0">
            <a:noFill/>
          </a:ln>
        </p:spPr>
      </p:pic>
      <p:pic>
        <p:nvPicPr>
          <p:cNvPr id="506" name="Рисунок 505"/>
          <p:cNvPicPr/>
          <p:nvPr/>
        </p:nvPicPr>
        <p:blipFill>
          <a:blip r:embed="rId2"/>
          <a:stretch/>
        </p:blipFill>
        <p:spPr>
          <a:xfrm>
            <a:off x="72000" y="4392000"/>
            <a:ext cx="782640" cy="782640"/>
          </a:xfrm>
          <a:prstGeom prst="rect">
            <a:avLst/>
          </a:prstGeom>
          <a:ln w="0">
            <a:noFill/>
          </a:ln>
        </p:spPr>
      </p:pic>
      <p:pic>
        <p:nvPicPr>
          <p:cNvPr id="507" name="Рисунок 506"/>
          <p:cNvPicPr/>
          <p:nvPr/>
        </p:nvPicPr>
        <p:blipFill>
          <a:blip r:embed="rId2"/>
          <a:stretch/>
        </p:blipFill>
        <p:spPr>
          <a:xfrm>
            <a:off x="0" y="5764680"/>
            <a:ext cx="782640" cy="782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CustomShape 2"/>
          <p:cNvSpPr/>
          <p:nvPr/>
        </p:nvSpPr>
        <p:spPr>
          <a:xfrm>
            <a:off x="2483280" y="1872000"/>
            <a:ext cx="6145920" cy="2474280"/>
          </a:xfrm>
          <a:custGeom>
            <a:avLst/>
            <a:gdLst>
              <a:gd name="textAreaLeft" fmla="*/ 0 w 6145920"/>
              <a:gd name="textAreaRight" fmla="*/ 6149880 w 6145920"/>
              <a:gd name="textAreaTop" fmla="*/ 0 h 2474280"/>
              <a:gd name="textAreaBottom" fmla="*/ 2478240 h 24742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95040" rIns="108000" bIns="63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004586"/>
                </a:solidFill>
                <a:latin typeface="Arial"/>
                <a:ea typeface="Arial"/>
              </a:rPr>
              <a:t>                      </a:t>
            </a: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09" name="CustomShape 3"/>
          <p:cNvSpPr/>
          <p:nvPr/>
        </p:nvSpPr>
        <p:spPr>
          <a:xfrm>
            <a:off x="9236160" y="4783680"/>
            <a:ext cx="256320" cy="136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004586"/>
                </a:solidFill>
                <a:latin typeface="Arial"/>
                <a:ea typeface="Arial"/>
              </a:rPr>
              <a:t> </a:t>
            </a: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10" name="CustomShape 4"/>
          <p:cNvSpPr/>
          <p:nvPr/>
        </p:nvSpPr>
        <p:spPr>
          <a:xfrm>
            <a:off x="1835280" y="1836000"/>
            <a:ext cx="2222280" cy="668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006600"/>
                </a:solidFill>
                <a:latin typeface="Arial"/>
                <a:ea typeface="Arial"/>
              </a:rPr>
              <a:t> </a:t>
            </a: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11" name="CustomShape 5"/>
          <p:cNvSpPr/>
          <p:nvPr/>
        </p:nvSpPr>
        <p:spPr>
          <a:xfrm>
            <a:off x="2375640" y="3719160"/>
            <a:ext cx="5173920" cy="627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FF"/>
                </a:solidFill>
                <a:latin typeface="Arial"/>
                <a:ea typeface="Arial"/>
              </a:rPr>
              <a:t> </a:t>
            </a: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12" name="CustomShape 6"/>
          <p:cNvSpPr/>
          <p:nvPr/>
        </p:nvSpPr>
        <p:spPr>
          <a:xfrm>
            <a:off x="982800" y="1560960"/>
            <a:ext cx="5114520" cy="48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6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Некоммерческие организации</a:t>
            </a:r>
            <a:endParaRPr lang="ru-RU" sz="26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13" name="CustomShape 7"/>
          <p:cNvSpPr/>
          <p:nvPr/>
        </p:nvSpPr>
        <p:spPr>
          <a:xfrm>
            <a:off x="1030680" y="4409640"/>
            <a:ext cx="4187880" cy="48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6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Страховые организации</a:t>
            </a:r>
            <a:endParaRPr lang="ru-RU" sz="26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14" name="CustomShape 8"/>
          <p:cNvSpPr/>
          <p:nvPr/>
        </p:nvSpPr>
        <p:spPr>
          <a:xfrm>
            <a:off x="647280" y="5274360"/>
            <a:ext cx="7659360" cy="48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6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Негосударственные пенсионные фонды</a:t>
            </a:r>
            <a:endParaRPr lang="ru-RU" sz="26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15" name="CustomShape 9"/>
          <p:cNvSpPr/>
          <p:nvPr/>
        </p:nvSpPr>
        <p:spPr>
          <a:xfrm>
            <a:off x="1032840" y="5974920"/>
            <a:ext cx="5457240" cy="48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6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Градообразующее предприятие</a:t>
            </a:r>
            <a:endParaRPr lang="ru-RU" sz="26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16" name="CustomShape 10"/>
          <p:cNvSpPr/>
          <p:nvPr/>
        </p:nvSpPr>
        <p:spPr>
          <a:xfrm>
            <a:off x="1008000" y="3312000"/>
            <a:ext cx="8839080" cy="99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6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Банки, финансовые организации,профессиональные</a:t>
            </a:r>
            <a:endParaRPr lang="ru-RU" sz="26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6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участники рынка ценных бумаг</a:t>
            </a:r>
            <a:endParaRPr lang="ru-RU" sz="26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17" name="CustomShape 11"/>
          <p:cNvSpPr/>
          <p:nvPr/>
        </p:nvSpPr>
        <p:spPr>
          <a:xfrm>
            <a:off x="1014840" y="6766920"/>
            <a:ext cx="8817840" cy="47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5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Физические лица, индивидуальные предприниматели</a:t>
            </a:r>
            <a:endParaRPr lang="ru-RU" sz="25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18" name="CustomShape 12"/>
          <p:cNvSpPr/>
          <p:nvPr/>
        </p:nvSpPr>
        <p:spPr>
          <a:xfrm>
            <a:off x="993600" y="2208960"/>
            <a:ext cx="6182640" cy="88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6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Государственные и муниципальные</a:t>
            </a:r>
            <a:endParaRPr lang="ru-RU" sz="26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6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унитарные предприятия</a:t>
            </a:r>
            <a:endParaRPr lang="ru-RU" sz="2600" b="0" strike="noStrike" spc="-1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519" name="Рисунок 518"/>
          <p:cNvPicPr/>
          <p:nvPr/>
        </p:nvPicPr>
        <p:blipFill>
          <a:blip r:embed="rId2"/>
          <a:stretch/>
        </p:blipFill>
        <p:spPr>
          <a:xfrm>
            <a:off x="169200" y="1368000"/>
            <a:ext cx="793440" cy="793440"/>
          </a:xfrm>
          <a:prstGeom prst="rect">
            <a:avLst/>
          </a:prstGeom>
          <a:ln w="0">
            <a:noFill/>
          </a:ln>
        </p:spPr>
      </p:pic>
      <p:pic>
        <p:nvPicPr>
          <p:cNvPr id="520" name="Рисунок 519"/>
          <p:cNvPicPr/>
          <p:nvPr/>
        </p:nvPicPr>
        <p:blipFill>
          <a:blip r:embed="rId2"/>
          <a:stretch/>
        </p:blipFill>
        <p:spPr>
          <a:xfrm>
            <a:off x="169200" y="2232000"/>
            <a:ext cx="793440" cy="793440"/>
          </a:xfrm>
          <a:prstGeom prst="rect">
            <a:avLst/>
          </a:prstGeom>
          <a:ln w="0">
            <a:noFill/>
          </a:ln>
        </p:spPr>
      </p:pic>
      <p:pic>
        <p:nvPicPr>
          <p:cNvPr id="521" name="Рисунок 520"/>
          <p:cNvPicPr/>
          <p:nvPr/>
        </p:nvPicPr>
        <p:blipFill>
          <a:blip r:embed="rId2"/>
          <a:stretch/>
        </p:blipFill>
        <p:spPr>
          <a:xfrm>
            <a:off x="169200" y="3276000"/>
            <a:ext cx="793440" cy="793440"/>
          </a:xfrm>
          <a:prstGeom prst="rect">
            <a:avLst/>
          </a:prstGeom>
          <a:ln w="0">
            <a:noFill/>
          </a:ln>
        </p:spPr>
      </p:pic>
      <p:pic>
        <p:nvPicPr>
          <p:cNvPr id="522" name="Рисунок 521"/>
          <p:cNvPicPr/>
          <p:nvPr/>
        </p:nvPicPr>
        <p:blipFill>
          <a:blip r:embed="rId2"/>
          <a:stretch/>
        </p:blipFill>
        <p:spPr>
          <a:xfrm>
            <a:off x="169200" y="4248000"/>
            <a:ext cx="793440" cy="793440"/>
          </a:xfrm>
          <a:prstGeom prst="rect">
            <a:avLst/>
          </a:prstGeom>
          <a:ln w="0">
            <a:noFill/>
          </a:ln>
        </p:spPr>
      </p:pic>
      <p:pic>
        <p:nvPicPr>
          <p:cNvPr id="523" name="Рисунок 522"/>
          <p:cNvPicPr/>
          <p:nvPr/>
        </p:nvPicPr>
        <p:blipFill>
          <a:blip r:embed="rId2"/>
          <a:stretch/>
        </p:blipFill>
        <p:spPr>
          <a:xfrm>
            <a:off x="169200" y="5040000"/>
            <a:ext cx="793440" cy="793440"/>
          </a:xfrm>
          <a:prstGeom prst="rect">
            <a:avLst/>
          </a:prstGeom>
          <a:ln w="0">
            <a:noFill/>
          </a:ln>
        </p:spPr>
      </p:pic>
      <p:pic>
        <p:nvPicPr>
          <p:cNvPr id="524" name="Рисунок 523"/>
          <p:cNvPicPr/>
          <p:nvPr/>
        </p:nvPicPr>
        <p:blipFill>
          <a:blip r:embed="rId2"/>
          <a:stretch/>
        </p:blipFill>
        <p:spPr>
          <a:xfrm>
            <a:off x="169200" y="5796000"/>
            <a:ext cx="793440" cy="793440"/>
          </a:xfrm>
          <a:prstGeom prst="rect">
            <a:avLst/>
          </a:prstGeom>
          <a:ln w="0">
            <a:noFill/>
          </a:ln>
        </p:spPr>
      </p:pic>
      <p:pic>
        <p:nvPicPr>
          <p:cNvPr id="525" name="Рисунок 524"/>
          <p:cNvPicPr/>
          <p:nvPr/>
        </p:nvPicPr>
        <p:blipFill>
          <a:blip r:embed="rId2"/>
          <a:stretch/>
        </p:blipFill>
        <p:spPr>
          <a:xfrm>
            <a:off x="169200" y="6588000"/>
            <a:ext cx="793440" cy="793440"/>
          </a:xfrm>
          <a:prstGeom prst="rect">
            <a:avLst/>
          </a:prstGeom>
          <a:ln w="0">
            <a:noFill/>
          </a:ln>
        </p:spPr>
      </p:pic>
      <p:sp>
        <p:nvSpPr>
          <p:cNvPr id="526" name="CustomShape 28"/>
          <p:cNvSpPr/>
          <p:nvPr/>
        </p:nvSpPr>
        <p:spPr>
          <a:xfrm>
            <a:off x="323640" y="300600"/>
            <a:ext cx="9429120" cy="574200"/>
          </a:xfrm>
          <a:custGeom>
            <a:avLst/>
            <a:gdLst>
              <a:gd name="textAreaLeft" fmla="*/ 0 w 9429120"/>
              <a:gd name="textAreaRight" fmla="*/ 9432720 w 9429120"/>
              <a:gd name="textAreaTop" fmla="*/ 0 h 574200"/>
              <a:gd name="textAreaBottom" fmla="*/ 577800 h 574200"/>
            </a:gdLst>
            <a:ahLst/>
            <a:cxnLst/>
            <a:rect l="textAreaLeft" t="textAreaTop" r="textAreaRight" b="textAreaBottom"/>
            <a:pathLst>
              <a:path w="27600" h="1183">
                <a:moveTo>
                  <a:pt x="141" y="1"/>
                </a:moveTo>
                <a:lnTo>
                  <a:pt x="141" y="1"/>
                </a:lnTo>
                <a:cubicBezTo>
                  <a:pt x="116" y="1"/>
                  <a:pt x="92" y="8"/>
                  <a:pt x="71" y="20"/>
                </a:cubicBezTo>
                <a:cubicBezTo>
                  <a:pt x="49" y="32"/>
                  <a:pt x="31" y="50"/>
                  <a:pt x="19" y="71"/>
                </a:cubicBezTo>
                <a:cubicBezTo>
                  <a:pt x="7" y="93"/>
                  <a:pt x="0" y="117"/>
                  <a:pt x="0" y="142"/>
                </a:cubicBezTo>
                <a:lnTo>
                  <a:pt x="1" y="1041"/>
                </a:lnTo>
                <a:lnTo>
                  <a:pt x="1" y="1041"/>
                </a:lnTo>
                <a:cubicBezTo>
                  <a:pt x="1" y="1066"/>
                  <a:pt x="8" y="1090"/>
                  <a:pt x="20" y="1111"/>
                </a:cubicBezTo>
                <a:cubicBezTo>
                  <a:pt x="32" y="1133"/>
                  <a:pt x="50" y="1151"/>
                  <a:pt x="71" y="1163"/>
                </a:cubicBezTo>
                <a:cubicBezTo>
                  <a:pt x="93" y="1175"/>
                  <a:pt x="117" y="1182"/>
                  <a:pt x="142" y="1182"/>
                </a:cubicBezTo>
                <a:lnTo>
                  <a:pt x="27458" y="1182"/>
                </a:lnTo>
                <a:lnTo>
                  <a:pt x="27458" y="1182"/>
                </a:lnTo>
                <a:cubicBezTo>
                  <a:pt x="27483" y="1182"/>
                  <a:pt x="27507" y="1175"/>
                  <a:pt x="27528" y="1163"/>
                </a:cubicBezTo>
                <a:cubicBezTo>
                  <a:pt x="27550" y="1151"/>
                  <a:pt x="27568" y="1133"/>
                  <a:pt x="27580" y="1112"/>
                </a:cubicBezTo>
                <a:cubicBezTo>
                  <a:pt x="27592" y="1090"/>
                  <a:pt x="27599" y="1066"/>
                  <a:pt x="27599" y="1041"/>
                </a:cubicBezTo>
                <a:lnTo>
                  <a:pt x="27599" y="141"/>
                </a:lnTo>
                <a:lnTo>
                  <a:pt x="27599" y="141"/>
                </a:lnTo>
                <a:lnTo>
                  <a:pt x="27599" y="141"/>
                </a:lnTo>
                <a:cubicBezTo>
                  <a:pt x="27599" y="116"/>
                  <a:pt x="27592" y="92"/>
                  <a:pt x="27580" y="71"/>
                </a:cubicBezTo>
                <a:cubicBezTo>
                  <a:pt x="27568" y="49"/>
                  <a:pt x="27550" y="31"/>
                  <a:pt x="27529" y="19"/>
                </a:cubicBezTo>
                <a:cubicBezTo>
                  <a:pt x="27507" y="7"/>
                  <a:pt x="27483" y="0"/>
                  <a:pt x="27458" y="0"/>
                </a:cubicBezTo>
                <a:lnTo>
                  <a:pt x="141" y="1"/>
                </a:lnTo>
              </a:path>
            </a:pathLst>
          </a:custGeom>
          <a:solidFill>
            <a:srgbClr val="3465A4"/>
          </a:solidFill>
          <a:ln w="0">
            <a:solidFill>
              <a:srgbClr val="3465A4"/>
            </a:solidFill>
          </a:ln>
          <a:effectLst>
            <a:outerShdw dist="101823" dir="2700000">
              <a:srgbClr val="DDDD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3200" b="1" strike="noStrike" spc="-12">
                <a:solidFill>
                  <a:srgbClr val="FFFFFF"/>
                </a:solidFill>
                <a:latin typeface="Arial"/>
                <a:ea typeface="Arial"/>
              </a:rPr>
              <a:t>НЕ МОГУТ БЫТЬ РЕЗИДЕНТОМ</a:t>
            </a: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CustomShape 2"/>
          <p:cNvSpPr/>
          <p:nvPr/>
        </p:nvSpPr>
        <p:spPr>
          <a:xfrm>
            <a:off x="2483640" y="2232000"/>
            <a:ext cx="6146640" cy="2474640"/>
          </a:xfrm>
          <a:custGeom>
            <a:avLst/>
            <a:gdLst>
              <a:gd name="textAreaLeft" fmla="*/ 0 w 6146640"/>
              <a:gd name="textAreaRight" fmla="*/ 6150600 w 6146640"/>
              <a:gd name="textAreaTop" fmla="*/ 0 h 2474640"/>
              <a:gd name="textAreaBottom" fmla="*/ 2478600 h 247464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95040" rIns="108000" bIns="63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93000"/>
              </a:lnSpc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93000"/>
              </a:lnSpc>
            </a:pPr>
            <a:r>
              <a:rPr lang="ru-RU" sz="2400" b="1" strike="noStrike" spc="-1">
                <a:solidFill>
                  <a:srgbClr val="004586"/>
                </a:solidFill>
                <a:latin typeface="Arial"/>
                <a:ea typeface="Arial"/>
              </a:rPr>
              <a:t>                      </a:t>
            </a: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93000"/>
              </a:lnSpc>
            </a:pPr>
            <a:r>
              <a:rPr lang="ru-RU" sz="2400" b="1" strike="noStrike" spc="-1">
                <a:solidFill>
                  <a:srgbClr val="336600"/>
                </a:solidFill>
                <a:latin typeface="Arial"/>
                <a:ea typeface="Arial"/>
              </a:rPr>
              <a:t> </a:t>
            </a: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28" name="CustomShape 3"/>
          <p:cNvSpPr/>
          <p:nvPr/>
        </p:nvSpPr>
        <p:spPr>
          <a:xfrm>
            <a:off x="9236880" y="5143680"/>
            <a:ext cx="256680" cy="136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3000"/>
              </a:lnSpc>
            </a:pPr>
            <a:r>
              <a:rPr lang="ru-RU" sz="2400" b="1" strike="noStrike" spc="-1">
                <a:solidFill>
                  <a:srgbClr val="004586"/>
                </a:solidFill>
                <a:latin typeface="Arial"/>
                <a:ea typeface="Arial"/>
              </a:rPr>
              <a:t> </a:t>
            </a: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93000"/>
              </a:lnSpc>
            </a:pPr>
            <a:r>
              <a:rPr lang="ru-RU" sz="2400" b="1" strike="noStrike" spc="-1">
                <a:solidFill>
                  <a:srgbClr val="336600"/>
                </a:solidFill>
                <a:latin typeface="Arial"/>
                <a:ea typeface="Arial"/>
              </a:rPr>
              <a:t> </a:t>
            </a: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93000"/>
              </a:lnSpc>
            </a:pPr>
            <a:r>
              <a:rPr lang="ru-RU" sz="2400" b="1" strike="noStrike" spc="-1">
                <a:solidFill>
                  <a:srgbClr val="336600"/>
                </a:solidFill>
                <a:latin typeface="Arial"/>
                <a:ea typeface="Arial"/>
              </a:rPr>
              <a:t> </a:t>
            </a: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93000"/>
              </a:lnSpc>
            </a:pPr>
            <a:r>
              <a:rPr lang="ru-RU" sz="2400" b="1" strike="noStrike" spc="-1">
                <a:solidFill>
                  <a:srgbClr val="336600"/>
                </a:solidFill>
                <a:latin typeface="Arial"/>
                <a:ea typeface="Arial"/>
              </a:rPr>
              <a:t> </a:t>
            </a: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29" name="CustomShape 4"/>
          <p:cNvSpPr/>
          <p:nvPr/>
        </p:nvSpPr>
        <p:spPr>
          <a:xfrm>
            <a:off x="1835640" y="1836000"/>
            <a:ext cx="2222640" cy="66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3000"/>
              </a:lnSpc>
            </a:pPr>
            <a:r>
              <a:rPr lang="ru-RU" sz="2000" b="1" strike="noStrike" spc="-1">
                <a:solidFill>
                  <a:srgbClr val="006600"/>
                </a:solidFill>
                <a:latin typeface="Arial"/>
                <a:ea typeface="Arial"/>
              </a:rPr>
              <a:t> </a:t>
            </a: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93000"/>
              </a:lnSpc>
            </a:pP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30" name="CustomShape 5"/>
          <p:cNvSpPr/>
          <p:nvPr/>
        </p:nvSpPr>
        <p:spPr>
          <a:xfrm>
            <a:off x="2376000" y="4079160"/>
            <a:ext cx="5174640" cy="62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3000"/>
              </a:lnSpc>
            </a:pPr>
            <a:r>
              <a:rPr lang="ru-RU" sz="2000" b="1" strike="noStrike" spc="-1">
                <a:solidFill>
                  <a:srgbClr val="0000FF"/>
                </a:solidFill>
                <a:latin typeface="Arial"/>
                <a:ea typeface="Arial"/>
              </a:rPr>
              <a:t> </a:t>
            </a: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93000"/>
              </a:lnSpc>
            </a:pP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31" name="CustomShape 6"/>
          <p:cNvSpPr/>
          <p:nvPr/>
        </p:nvSpPr>
        <p:spPr>
          <a:xfrm>
            <a:off x="1224000" y="1584000"/>
            <a:ext cx="8702640" cy="986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6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НЕИСПОЛНЕНИЕ МИНИМАЛЬНЫХ требований</a:t>
            </a:r>
            <a:endParaRPr lang="ru-RU" sz="26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</a:pPr>
            <a:r>
              <a:rPr lang="ru-RU" sz="26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к инвестпроекту по итогам ПЕРВОГО года</a:t>
            </a:r>
            <a:endParaRPr lang="ru-RU" sz="26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32" name="CustomShape 7"/>
          <p:cNvSpPr/>
          <p:nvPr/>
        </p:nvSpPr>
        <p:spPr>
          <a:xfrm>
            <a:off x="1368000" y="4667760"/>
            <a:ext cx="8342640" cy="36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6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БАНКРОТСТВО, КОНКУРСНОЕ УПРАВЛЕНИЕ И Т.Д.</a:t>
            </a:r>
            <a:endParaRPr lang="ru-RU" sz="26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33" name="CustomShape 8"/>
          <p:cNvSpPr/>
          <p:nvPr/>
        </p:nvSpPr>
        <p:spPr>
          <a:xfrm>
            <a:off x="1296000" y="5616000"/>
            <a:ext cx="6110640" cy="59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6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ПРЕКРАЩЕНИЕ ДЕЯТЕЛЬНОСТИ</a:t>
            </a:r>
            <a:endParaRPr lang="ru-RU" sz="26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34" name="CustomShape 9"/>
          <p:cNvSpPr/>
          <p:nvPr/>
        </p:nvSpPr>
        <p:spPr>
          <a:xfrm>
            <a:off x="1224000" y="6565320"/>
            <a:ext cx="8270640" cy="55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6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ОТКАЗ ОТ СТАТУСА ПО СВОЕЙ ИНИЦИАТИВЕ</a:t>
            </a:r>
            <a:endParaRPr lang="ru-RU" sz="26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35" name="CustomShape 10"/>
          <p:cNvSpPr/>
          <p:nvPr/>
        </p:nvSpPr>
        <p:spPr>
          <a:xfrm>
            <a:off x="1260000" y="2952360"/>
            <a:ext cx="8450640" cy="109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6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НЕОСУЩЕСТВЛЕНИЕ РЕЗИДЕНТОМ ДЕЯТЕЛЬНОСТИ, ПРЕДУСМОТРЕННОЙ СОГЛАШЕНИЕМ, В ТЕЧЕНИЕ 24 МЕСЯЦЕВ </a:t>
            </a:r>
            <a:endParaRPr lang="ru-RU" sz="2600" b="0" strike="noStrike" spc="-1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536" name="Рисунок 535"/>
          <p:cNvPicPr/>
          <p:nvPr/>
        </p:nvPicPr>
        <p:blipFill>
          <a:blip r:embed="rId2"/>
          <a:stretch/>
        </p:blipFill>
        <p:spPr>
          <a:xfrm>
            <a:off x="169200" y="1512000"/>
            <a:ext cx="793440" cy="793440"/>
          </a:xfrm>
          <a:prstGeom prst="rect">
            <a:avLst/>
          </a:prstGeom>
          <a:ln w="0">
            <a:noFill/>
          </a:ln>
        </p:spPr>
      </p:pic>
      <p:pic>
        <p:nvPicPr>
          <p:cNvPr id="537" name="Рисунок 536"/>
          <p:cNvPicPr/>
          <p:nvPr/>
        </p:nvPicPr>
        <p:blipFill>
          <a:blip r:embed="rId2"/>
          <a:stretch/>
        </p:blipFill>
        <p:spPr>
          <a:xfrm>
            <a:off x="169200" y="2952000"/>
            <a:ext cx="793440" cy="793440"/>
          </a:xfrm>
          <a:prstGeom prst="rect">
            <a:avLst/>
          </a:prstGeom>
          <a:ln w="0">
            <a:noFill/>
          </a:ln>
        </p:spPr>
      </p:pic>
      <p:pic>
        <p:nvPicPr>
          <p:cNvPr id="538" name="Рисунок 537"/>
          <p:cNvPicPr/>
          <p:nvPr/>
        </p:nvPicPr>
        <p:blipFill>
          <a:blip r:embed="rId2"/>
          <a:stretch/>
        </p:blipFill>
        <p:spPr>
          <a:xfrm>
            <a:off x="216000" y="4464000"/>
            <a:ext cx="782640" cy="782640"/>
          </a:xfrm>
          <a:prstGeom prst="rect">
            <a:avLst/>
          </a:prstGeom>
          <a:ln w="0">
            <a:noFill/>
          </a:ln>
        </p:spPr>
      </p:pic>
      <p:pic>
        <p:nvPicPr>
          <p:cNvPr id="539" name="Рисунок 538"/>
          <p:cNvPicPr/>
          <p:nvPr/>
        </p:nvPicPr>
        <p:blipFill>
          <a:blip r:embed="rId2"/>
          <a:stretch/>
        </p:blipFill>
        <p:spPr>
          <a:xfrm>
            <a:off x="205200" y="5389200"/>
            <a:ext cx="793440" cy="793440"/>
          </a:xfrm>
          <a:prstGeom prst="rect">
            <a:avLst/>
          </a:prstGeom>
          <a:ln w="0">
            <a:noFill/>
          </a:ln>
        </p:spPr>
      </p:pic>
      <p:pic>
        <p:nvPicPr>
          <p:cNvPr id="540" name="Рисунок 539"/>
          <p:cNvPicPr/>
          <p:nvPr/>
        </p:nvPicPr>
        <p:blipFill>
          <a:blip r:embed="rId2"/>
          <a:stretch/>
        </p:blipFill>
        <p:spPr>
          <a:xfrm>
            <a:off x="205200" y="6336000"/>
            <a:ext cx="793440" cy="793440"/>
          </a:xfrm>
          <a:prstGeom prst="rect">
            <a:avLst/>
          </a:prstGeom>
          <a:ln w="0">
            <a:noFill/>
          </a:ln>
        </p:spPr>
      </p:pic>
      <p:sp>
        <p:nvSpPr>
          <p:cNvPr id="541" name="CustomShape 29"/>
          <p:cNvSpPr/>
          <p:nvPr/>
        </p:nvSpPr>
        <p:spPr>
          <a:xfrm>
            <a:off x="359640" y="300600"/>
            <a:ext cx="9429120" cy="574200"/>
          </a:xfrm>
          <a:custGeom>
            <a:avLst/>
            <a:gdLst>
              <a:gd name="textAreaLeft" fmla="*/ 0 w 9429120"/>
              <a:gd name="textAreaRight" fmla="*/ 9432720 w 9429120"/>
              <a:gd name="textAreaTop" fmla="*/ 0 h 574200"/>
              <a:gd name="textAreaBottom" fmla="*/ 577800 h 574200"/>
            </a:gdLst>
            <a:ahLst/>
            <a:cxnLst/>
            <a:rect l="textAreaLeft" t="textAreaTop" r="textAreaRight" b="textAreaBottom"/>
            <a:pathLst>
              <a:path w="27600" h="1183">
                <a:moveTo>
                  <a:pt x="141" y="1"/>
                </a:moveTo>
                <a:lnTo>
                  <a:pt x="141" y="1"/>
                </a:lnTo>
                <a:cubicBezTo>
                  <a:pt x="116" y="1"/>
                  <a:pt x="92" y="8"/>
                  <a:pt x="71" y="20"/>
                </a:cubicBezTo>
                <a:cubicBezTo>
                  <a:pt x="49" y="32"/>
                  <a:pt x="31" y="50"/>
                  <a:pt x="19" y="71"/>
                </a:cubicBezTo>
                <a:cubicBezTo>
                  <a:pt x="7" y="93"/>
                  <a:pt x="0" y="117"/>
                  <a:pt x="0" y="142"/>
                </a:cubicBezTo>
                <a:lnTo>
                  <a:pt x="1" y="1041"/>
                </a:lnTo>
                <a:lnTo>
                  <a:pt x="1" y="1041"/>
                </a:lnTo>
                <a:cubicBezTo>
                  <a:pt x="1" y="1066"/>
                  <a:pt x="8" y="1090"/>
                  <a:pt x="20" y="1111"/>
                </a:cubicBezTo>
                <a:cubicBezTo>
                  <a:pt x="32" y="1133"/>
                  <a:pt x="50" y="1151"/>
                  <a:pt x="71" y="1163"/>
                </a:cubicBezTo>
                <a:cubicBezTo>
                  <a:pt x="93" y="1175"/>
                  <a:pt x="117" y="1182"/>
                  <a:pt x="142" y="1182"/>
                </a:cubicBezTo>
                <a:lnTo>
                  <a:pt x="27458" y="1182"/>
                </a:lnTo>
                <a:lnTo>
                  <a:pt x="27458" y="1182"/>
                </a:lnTo>
                <a:cubicBezTo>
                  <a:pt x="27483" y="1182"/>
                  <a:pt x="27507" y="1175"/>
                  <a:pt x="27528" y="1163"/>
                </a:cubicBezTo>
                <a:cubicBezTo>
                  <a:pt x="27550" y="1151"/>
                  <a:pt x="27568" y="1133"/>
                  <a:pt x="27580" y="1112"/>
                </a:cubicBezTo>
                <a:cubicBezTo>
                  <a:pt x="27592" y="1090"/>
                  <a:pt x="27599" y="1066"/>
                  <a:pt x="27599" y="1041"/>
                </a:cubicBezTo>
                <a:lnTo>
                  <a:pt x="27599" y="141"/>
                </a:lnTo>
                <a:lnTo>
                  <a:pt x="27599" y="141"/>
                </a:lnTo>
                <a:lnTo>
                  <a:pt x="27599" y="141"/>
                </a:lnTo>
                <a:cubicBezTo>
                  <a:pt x="27599" y="116"/>
                  <a:pt x="27592" y="92"/>
                  <a:pt x="27580" y="71"/>
                </a:cubicBezTo>
                <a:cubicBezTo>
                  <a:pt x="27568" y="49"/>
                  <a:pt x="27550" y="31"/>
                  <a:pt x="27529" y="19"/>
                </a:cubicBezTo>
                <a:cubicBezTo>
                  <a:pt x="27507" y="7"/>
                  <a:pt x="27483" y="0"/>
                  <a:pt x="27458" y="0"/>
                </a:cubicBezTo>
                <a:lnTo>
                  <a:pt x="141" y="1"/>
                </a:lnTo>
              </a:path>
            </a:pathLst>
          </a:custGeom>
          <a:solidFill>
            <a:srgbClr val="3465A4"/>
          </a:solidFill>
          <a:ln w="0">
            <a:solidFill>
              <a:srgbClr val="3465A4"/>
            </a:solidFill>
          </a:ln>
          <a:effectLst>
            <a:outerShdw dist="101823" dir="2700000">
              <a:srgbClr val="DDDD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3200" b="1" strike="noStrike" spc="-12">
                <a:solidFill>
                  <a:srgbClr val="FFFFFF"/>
                </a:solidFill>
                <a:latin typeface="Arial"/>
                <a:ea typeface="Arial"/>
              </a:rPr>
              <a:t>ЛИШЕНИЕ СТАТУСА РЕЗИДЕНТА</a:t>
            </a: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CustomShape 1"/>
          <p:cNvSpPr/>
          <p:nvPr/>
        </p:nvSpPr>
        <p:spPr>
          <a:xfrm>
            <a:off x="396360" y="106560"/>
            <a:ext cx="9176400" cy="574200"/>
          </a:xfrm>
          <a:custGeom>
            <a:avLst/>
            <a:gdLst>
              <a:gd name="textAreaLeft" fmla="*/ 0 w 9176400"/>
              <a:gd name="textAreaRight" fmla="*/ 9180000 w 9176400"/>
              <a:gd name="textAreaTop" fmla="*/ 0 h 574200"/>
              <a:gd name="textAreaBottom" fmla="*/ 577800 h 574200"/>
            </a:gdLst>
            <a:ahLst/>
            <a:cxnLst/>
            <a:rect l="textAreaLeft" t="textAreaTop" r="textAreaRight" b="textAreaBottom"/>
            <a:pathLst>
              <a:path w="27602" h="1116">
                <a:moveTo>
                  <a:pt x="132" y="0"/>
                </a:moveTo>
                <a:lnTo>
                  <a:pt x="133" y="0"/>
                </a:lnTo>
                <a:cubicBezTo>
                  <a:pt x="110" y="0"/>
                  <a:pt x="87" y="6"/>
                  <a:pt x="66" y="18"/>
                </a:cubicBezTo>
                <a:cubicBezTo>
                  <a:pt x="46" y="29"/>
                  <a:pt x="29" y="46"/>
                  <a:pt x="18" y="66"/>
                </a:cubicBezTo>
                <a:cubicBezTo>
                  <a:pt x="6" y="87"/>
                  <a:pt x="0" y="110"/>
                  <a:pt x="0" y="133"/>
                </a:cubicBezTo>
                <a:lnTo>
                  <a:pt x="0" y="982"/>
                </a:lnTo>
                <a:lnTo>
                  <a:pt x="0" y="982"/>
                </a:lnTo>
                <a:cubicBezTo>
                  <a:pt x="0" y="1005"/>
                  <a:pt x="6" y="1028"/>
                  <a:pt x="18" y="1049"/>
                </a:cubicBezTo>
                <a:cubicBezTo>
                  <a:pt x="29" y="1069"/>
                  <a:pt x="46" y="1086"/>
                  <a:pt x="66" y="1097"/>
                </a:cubicBezTo>
                <a:cubicBezTo>
                  <a:pt x="87" y="1109"/>
                  <a:pt x="110" y="1115"/>
                  <a:pt x="133" y="1115"/>
                </a:cubicBezTo>
                <a:lnTo>
                  <a:pt x="27468" y="1115"/>
                </a:lnTo>
                <a:lnTo>
                  <a:pt x="27468" y="1115"/>
                </a:lnTo>
                <a:cubicBezTo>
                  <a:pt x="27491" y="1115"/>
                  <a:pt x="27514" y="1109"/>
                  <a:pt x="27535" y="1097"/>
                </a:cubicBezTo>
                <a:cubicBezTo>
                  <a:pt x="27555" y="1086"/>
                  <a:pt x="27572" y="1069"/>
                  <a:pt x="27583" y="1049"/>
                </a:cubicBezTo>
                <a:cubicBezTo>
                  <a:pt x="27595" y="1028"/>
                  <a:pt x="27601" y="1005"/>
                  <a:pt x="27601" y="982"/>
                </a:cubicBezTo>
                <a:lnTo>
                  <a:pt x="27601" y="132"/>
                </a:lnTo>
                <a:lnTo>
                  <a:pt x="27601" y="133"/>
                </a:lnTo>
                <a:lnTo>
                  <a:pt x="27601" y="133"/>
                </a:lnTo>
                <a:cubicBezTo>
                  <a:pt x="27601" y="110"/>
                  <a:pt x="27595" y="87"/>
                  <a:pt x="27583" y="66"/>
                </a:cubicBezTo>
                <a:cubicBezTo>
                  <a:pt x="27572" y="46"/>
                  <a:pt x="27555" y="29"/>
                  <a:pt x="27535" y="18"/>
                </a:cubicBezTo>
                <a:cubicBezTo>
                  <a:pt x="27514" y="6"/>
                  <a:pt x="27491" y="0"/>
                  <a:pt x="27468" y="0"/>
                </a:cubicBezTo>
                <a:lnTo>
                  <a:pt x="132" y="0"/>
                </a:lnTo>
              </a:path>
            </a:pathLst>
          </a:custGeom>
          <a:solidFill>
            <a:srgbClr val="3465A4"/>
          </a:solidFill>
          <a:ln w="0">
            <a:solidFill>
              <a:srgbClr val="3465A4"/>
            </a:solidFill>
          </a:ln>
          <a:effectLst>
            <a:outerShdw dist="101823" dir="2700000">
              <a:srgbClr val="DDDD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5">
                <a:solidFill>
                  <a:srgbClr val="FFFFFF"/>
                </a:solidFill>
                <a:latin typeface="Arial"/>
                <a:ea typeface="Arial"/>
              </a:rPr>
              <a:t>  </a:t>
            </a:r>
            <a:r>
              <a:rPr lang="ru-RU" sz="3200" b="1" strike="noStrike" spc="-15">
                <a:solidFill>
                  <a:srgbClr val="FFFFFF"/>
                </a:solidFill>
                <a:latin typeface="Arial"/>
                <a:ea typeface="Arial"/>
              </a:rPr>
              <a:t>  КОНТАКТЫ</a:t>
            </a: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43" name="CustomShape 2"/>
          <p:cNvSpPr/>
          <p:nvPr/>
        </p:nvSpPr>
        <p:spPr>
          <a:xfrm>
            <a:off x="9108360" y="4932000"/>
            <a:ext cx="256680" cy="134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3000"/>
              </a:lnSpc>
            </a:pPr>
            <a:r>
              <a:rPr lang="ru-RU" sz="2400" b="1" strike="noStrike" spc="-1">
                <a:solidFill>
                  <a:srgbClr val="004586"/>
                </a:solidFill>
                <a:latin typeface="Arial"/>
                <a:ea typeface="Arial"/>
              </a:rPr>
              <a:t> </a:t>
            </a: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93000"/>
              </a:lnSpc>
            </a:pPr>
            <a:r>
              <a:rPr lang="ru-RU" sz="2400" b="1" strike="noStrike" spc="-1">
                <a:solidFill>
                  <a:srgbClr val="336600"/>
                </a:solidFill>
                <a:latin typeface="Arial"/>
                <a:ea typeface="Arial"/>
              </a:rPr>
              <a:t> </a:t>
            </a: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93000"/>
              </a:lnSpc>
            </a:pPr>
            <a:r>
              <a:rPr lang="ru-RU" sz="2400" b="1" strike="noStrike" spc="-1">
                <a:solidFill>
                  <a:srgbClr val="336600"/>
                </a:solidFill>
                <a:latin typeface="Arial"/>
                <a:ea typeface="Arial"/>
              </a:rPr>
              <a:t> </a:t>
            </a: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93000"/>
              </a:lnSpc>
            </a:pPr>
            <a:r>
              <a:rPr lang="ru-RU" sz="2400" b="1" strike="noStrike" spc="-1">
                <a:solidFill>
                  <a:srgbClr val="336600"/>
                </a:solidFill>
                <a:latin typeface="Arial"/>
                <a:ea typeface="Arial"/>
              </a:rPr>
              <a:t> </a:t>
            </a: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44" name="CustomShape 4"/>
          <p:cNvSpPr/>
          <p:nvPr/>
        </p:nvSpPr>
        <p:spPr>
          <a:xfrm>
            <a:off x="1269000" y="1077480"/>
            <a:ext cx="7874640" cy="75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ТОЧКА ВХОДА РЕЗИДЕНТОВ в р.п. ВАРГАШИ</a:t>
            </a:r>
            <a:endParaRPr lang="ru-RU" sz="16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45" name="CustomShape 6"/>
          <p:cNvSpPr/>
          <p:nvPr/>
        </p:nvSpPr>
        <p:spPr>
          <a:xfrm>
            <a:off x="1368000" y="1478880"/>
            <a:ext cx="8099640" cy="179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АДМИНИСТРАЦИЯ ВАРГАШИНСКОГО МУНИЦИПАЛЬНОГО ОКРУГА</a:t>
            </a:r>
            <a:endParaRPr lang="ru-RU" sz="16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КУРГАНСКОЙ ОБЛАСТИ</a:t>
            </a:r>
            <a:endParaRPr lang="ru-RU" sz="16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</a:pPr>
            <a:endParaRPr lang="ru-RU" sz="6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Адрес: р.п. Варгаши, </a:t>
            </a:r>
            <a:endParaRPr lang="ru-RU" sz="16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ул. Чкалова, 22, каб. 302</a:t>
            </a:r>
            <a:endParaRPr lang="ru-RU" sz="16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Тел.: 8 (35-233) 2-21-55, 8 (35-233) 2-21-91</a:t>
            </a:r>
            <a:endParaRPr lang="ru-RU" sz="16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E-mail: 45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t00302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@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kurganobl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.ru</a:t>
            </a:r>
            <a:endParaRPr lang="ru-RU" sz="16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vargashidohod@mail.ru</a:t>
            </a:r>
            <a:endParaRPr lang="ru-RU" sz="16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46" name="CustomShape 7"/>
          <p:cNvSpPr/>
          <p:nvPr/>
        </p:nvSpPr>
        <p:spPr>
          <a:xfrm>
            <a:off x="1188360" y="3706200"/>
            <a:ext cx="8630640" cy="53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ПРИЕМ ЗАЯВОК, ВЗАИМОДЕЙСТВИЕ С МИНЭКОНОМРАЗВИТИЯ РФ: </a:t>
            </a:r>
            <a:endParaRPr lang="ru-RU" sz="16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</a:pPr>
            <a:r>
              <a:rPr lang="ru-RU" sz="16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ДЕПАРТАМЕНТ ЭКОНОМИЧЕСКОГО РАЗВИТИЯ КУРГАНСКОЙ ОБЛАСТИ</a:t>
            </a:r>
            <a:endParaRPr lang="ru-RU" sz="16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47" name="CustomShape 8"/>
          <p:cNvSpPr/>
          <p:nvPr/>
        </p:nvSpPr>
        <p:spPr>
          <a:xfrm>
            <a:off x="1188360" y="4229280"/>
            <a:ext cx="6110640" cy="837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Адрес: г. Курган, ул. Гоголя, 25, каб. 419</a:t>
            </a:r>
            <a:endParaRPr lang="ru-RU" sz="16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Тел.: 8 (3522) 42-80-01 (доб. 701)</a:t>
            </a:r>
            <a:endParaRPr lang="ru-RU" sz="16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E-mail: economy@kurganobl.ru</a:t>
            </a:r>
            <a:endParaRPr lang="ru-RU" sz="1600" b="0" strike="noStrike" spc="-1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548" name="Рисунок 547"/>
          <p:cNvPicPr/>
          <p:nvPr/>
        </p:nvPicPr>
        <p:blipFill>
          <a:blip r:embed="rId2"/>
          <a:stretch/>
        </p:blipFill>
        <p:spPr>
          <a:xfrm>
            <a:off x="144720" y="3663360"/>
            <a:ext cx="1034280" cy="985680"/>
          </a:xfrm>
          <a:prstGeom prst="rect">
            <a:avLst/>
          </a:prstGeom>
          <a:ln w="0">
            <a:noFill/>
          </a:ln>
        </p:spPr>
      </p:pic>
      <p:pic>
        <p:nvPicPr>
          <p:cNvPr id="549" name="Рисунок 548"/>
          <p:cNvPicPr/>
          <p:nvPr/>
        </p:nvPicPr>
        <p:blipFill>
          <a:blip r:embed="rId3"/>
          <a:stretch/>
        </p:blipFill>
        <p:spPr>
          <a:xfrm>
            <a:off x="0" y="1129680"/>
            <a:ext cx="1367640" cy="982080"/>
          </a:xfrm>
          <a:prstGeom prst="rect">
            <a:avLst/>
          </a:prstGeom>
          <a:ln w="0">
            <a:noFill/>
          </a:ln>
        </p:spPr>
      </p:pic>
      <p:sp>
        <p:nvSpPr>
          <p:cNvPr id="550" name="CustomShape 9"/>
          <p:cNvSpPr/>
          <p:nvPr/>
        </p:nvSpPr>
        <p:spPr>
          <a:xfrm>
            <a:off x="1224360" y="6020640"/>
            <a:ext cx="4993200" cy="67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Адрес: г. Курган, ул. Бурова-Петрова, 112а</a:t>
            </a:r>
            <a:endParaRPr lang="ru-RU" sz="16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</a:pPr>
            <a:r>
              <a:rPr lang="ru-RU" sz="1350" b="0" strike="noStrike" spc="-1">
                <a:solidFill>
                  <a:srgbClr val="000000"/>
                </a:solidFill>
                <a:latin typeface="Arial"/>
                <a:ea typeface="DejaVu Sans"/>
              </a:rPr>
              <a:t>Тел.: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 8 (800) 250-47-31; </a:t>
            </a:r>
            <a:endParaRPr lang="ru-RU" sz="16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E-mail:  invest@invest45.ru</a:t>
            </a:r>
            <a:endParaRPr lang="ru-RU" sz="16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51" name="CustomShape 10"/>
          <p:cNvSpPr/>
          <p:nvPr/>
        </p:nvSpPr>
        <p:spPr>
          <a:xfrm>
            <a:off x="1224000" y="5328000"/>
            <a:ext cx="8141040" cy="53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СОПРОВОЖДЕНИЕ ИНВЕСТПРОЕКТА</a:t>
            </a:r>
            <a:endParaRPr lang="ru-RU" sz="16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</a:pPr>
            <a:r>
              <a:rPr lang="ru-RU" sz="16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ФОНД «ИНВЕСТИЦИОННОЕ АГЕНТСТВО КУРГАНСКОЙ ОБЛАСТИ»</a:t>
            </a:r>
            <a:endParaRPr lang="ru-RU" sz="16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(на любой стадии реализации: от написания бизнес-плана до подбора земельных участков и получения финансовой поддержки)</a:t>
            </a:r>
            <a:endParaRPr lang="ru-RU" sz="10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Прямоугольник 1"/>
          <p:cNvSpPr/>
          <p:nvPr/>
        </p:nvSpPr>
        <p:spPr>
          <a:xfrm>
            <a:off x="64080" y="0"/>
            <a:ext cx="10016640" cy="554760"/>
          </a:xfrm>
          <a:prstGeom prst="rect">
            <a:avLst/>
          </a:prstGeom>
          <a:solidFill>
            <a:srgbClr val="3466A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" sz="3100" b="1" strike="noStrike" spc="-1">
                <a:solidFill>
                  <a:srgbClr val="FFFFFF"/>
                </a:solidFill>
                <a:latin typeface="Arial"/>
              </a:rPr>
              <a:t>НОРМАТИВНАЯ БАЗА</a:t>
            </a:r>
            <a:endParaRPr lang="ru-RU" sz="3100" b="0" strike="noStrike" spc="-1">
              <a:solidFill>
                <a:srgbClr val="000000"/>
              </a:solidFill>
              <a:latin typeface="Open Sans"/>
            </a:endParaRPr>
          </a:p>
        </p:txBody>
      </p:sp>
      <p:graphicFrame>
        <p:nvGraphicFramePr>
          <p:cNvPr id="360" name="Таблица 2"/>
          <p:cNvGraphicFramePr/>
          <p:nvPr/>
        </p:nvGraphicFramePr>
        <p:xfrm>
          <a:off x="64080" y="637200"/>
          <a:ext cx="9983520" cy="7034640"/>
        </p:xfrm>
        <a:graphic>
          <a:graphicData uri="http://schemas.openxmlformats.org/drawingml/2006/table">
            <a:tbl>
              <a:tblPr/>
              <a:tblGrid>
                <a:gridCol w="4834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9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8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" sz="23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Наименование НПА</a:t>
                      </a:r>
                      <a:endParaRPr lang="ru-RU" sz="2300" b="0" strike="noStrike" spc="-1">
                        <a:solidFill>
                          <a:srgbClr val="000000"/>
                        </a:solidFill>
                        <a:latin typeface="Tempora LGC Uni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3466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" sz="23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Содержание</a:t>
                      </a:r>
                      <a:endParaRPr lang="ru-RU" sz="2300" b="0" strike="noStrike" spc="-1">
                        <a:solidFill>
                          <a:srgbClr val="000000"/>
                        </a:solidFill>
                        <a:latin typeface="Tempora LGC Uni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3466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7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" sz="1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Федеральный закон </a:t>
                      </a:r>
                      <a:endParaRPr lang="ru-RU" sz="1900" b="0" strike="noStrike" spc="-1">
                        <a:solidFill>
                          <a:srgbClr val="000000"/>
                        </a:solidFill>
                        <a:latin typeface="Tempora LGC Un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" sz="1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от 29 декабря 2014 г. № 473-ФЗ; Постановление Правительства РФ от 22 июня 2015 г. № 614</a:t>
                      </a:r>
                      <a:endParaRPr lang="ru-RU" sz="1900" b="0" strike="noStrike" spc="-1">
                        <a:solidFill>
                          <a:srgbClr val="000000"/>
                        </a:solidFill>
                        <a:latin typeface="Tempora LGC Uni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61BF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" sz="1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Особенности ТОР моногородов, требования к инвестпроектам и резидентам ТОР</a:t>
                      </a:r>
                      <a:endParaRPr lang="ru-RU" sz="1900" b="0" strike="noStrike" spc="-1">
                        <a:solidFill>
                          <a:srgbClr val="000000"/>
                        </a:solidFill>
                        <a:latin typeface="Tempora LGC Uni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61B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1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" sz="1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Закон Курганской области</a:t>
                      </a:r>
                      <a:endParaRPr lang="ru-RU" sz="1900" b="0" strike="noStrike" spc="-1">
                        <a:solidFill>
                          <a:srgbClr val="000000"/>
                        </a:solidFill>
                        <a:latin typeface="Tempora LGC Un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" sz="1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от 24 ноября 2004 г. № 822</a:t>
                      </a:r>
                      <a:endParaRPr lang="ru-RU" sz="1900" b="0" strike="noStrike" spc="-1">
                        <a:solidFill>
                          <a:srgbClr val="000000"/>
                        </a:solidFill>
                        <a:latin typeface="Tempora LGC Uni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9AC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" sz="1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Устанавливает пониженные ставки налога на прибыль</a:t>
                      </a:r>
                      <a:endParaRPr lang="ru-RU" sz="1900" b="0" strike="noStrike" spc="-1">
                        <a:solidFill>
                          <a:srgbClr val="000000"/>
                        </a:solidFill>
                        <a:latin typeface="Tempora LGC Un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" sz="1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для резидентов ТОР</a:t>
                      </a:r>
                      <a:endParaRPr lang="ru-RU" sz="1900" b="0" strike="noStrike" spc="-1">
                        <a:solidFill>
                          <a:srgbClr val="000000"/>
                        </a:solidFill>
                        <a:latin typeface="Tempora LGC Uni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9AC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5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" sz="1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Закон Курганской области</a:t>
                      </a:r>
                      <a:endParaRPr lang="ru-RU" sz="1900" b="0" strike="noStrike" spc="-1">
                        <a:solidFill>
                          <a:srgbClr val="000000"/>
                        </a:solidFill>
                        <a:latin typeface="Tempora LGC Un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" sz="1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от 28 сентября 2023 г. № 43</a:t>
                      </a:r>
                      <a:endParaRPr lang="ru-RU" sz="1900" b="0" strike="noStrike" spc="-1">
                        <a:solidFill>
                          <a:srgbClr val="000000"/>
                        </a:solidFill>
                        <a:latin typeface="Tempora LGC Uni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61BF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" sz="1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Устанавливает нулевую ставку налога</a:t>
                      </a:r>
                      <a:endParaRPr lang="ru-RU" sz="1900" b="0" strike="noStrike" spc="-1">
                        <a:solidFill>
                          <a:srgbClr val="000000"/>
                        </a:solidFill>
                        <a:latin typeface="Tempora LGC Un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" sz="1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на имущество</a:t>
                      </a:r>
                      <a:endParaRPr lang="ru-RU" sz="1900" b="0" strike="noStrike" spc="-1">
                        <a:solidFill>
                          <a:srgbClr val="000000"/>
                        </a:solidFill>
                        <a:latin typeface="Tempora LGC Un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" sz="1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для резидентов ТОР</a:t>
                      </a:r>
                      <a:endParaRPr lang="ru-RU" sz="1900" b="0" strike="noStrike" spc="-1">
                        <a:solidFill>
                          <a:srgbClr val="000000"/>
                        </a:solidFill>
                        <a:latin typeface="Tempora LGC Uni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61B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02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" sz="1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Решение </a:t>
                      </a:r>
                      <a:r>
                        <a:rPr lang="ru-RU" sz="1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Думы </a:t>
                      </a:r>
                      <a:endParaRPr lang="ru-RU" sz="1900" b="0" strike="noStrike" spc="-1">
                        <a:solidFill>
                          <a:srgbClr val="000000"/>
                        </a:solidFill>
                        <a:latin typeface="Tempora LGC Un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" sz="1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Варгашинско</a:t>
                      </a:r>
                      <a:r>
                        <a:rPr lang="ru-RU" sz="1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го муниципального округа</a:t>
                      </a:r>
                      <a:r>
                        <a:rPr lang="ru" sz="1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Курганской области</a:t>
                      </a:r>
                      <a:endParaRPr lang="ru-RU" sz="1900" b="0" strike="noStrike" spc="-1">
                        <a:solidFill>
                          <a:srgbClr val="000000"/>
                        </a:solidFill>
                        <a:latin typeface="Tempora LGC Un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" sz="1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от 27 </a:t>
                      </a:r>
                      <a:r>
                        <a:rPr lang="ru-RU" sz="1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ноября</a:t>
                      </a:r>
                      <a:r>
                        <a:rPr lang="ru" sz="1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2023 г. № 121</a:t>
                      </a:r>
                      <a:endParaRPr lang="ru-RU" sz="1900" b="0" strike="noStrike" spc="-1">
                        <a:solidFill>
                          <a:srgbClr val="000000"/>
                        </a:solidFill>
                        <a:latin typeface="Tempora LGC Uni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9AC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" sz="1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Устанавливает нулевую ставку земельного налога для резидентов </a:t>
                      </a:r>
                      <a:endParaRPr lang="ru-RU" sz="1900" b="0" strike="noStrike" spc="-1">
                        <a:solidFill>
                          <a:srgbClr val="000000"/>
                        </a:solidFill>
                        <a:latin typeface="Tempora LGC Un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" sz="1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ТОР «</a:t>
                      </a:r>
                      <a:r>
                        <a:rPr lang="ru-RU" sz="1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Варгаши»</a:t>
                      </a:r>
                      <a:endParaRPr lang="ru-RU" sz="1900" b="0" strike="noStrike" spc="-1">
                        <a:solidFill>
                          <a:srgbClr val="000000"/>
                        </a:solidFill>
                        <a:latin typeface="Tempora LGC Uni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9AC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6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" sz="1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Приказ Департамента</a:t>
                      </a:r>
                      <a:endParaRPr lang="ru-RU" sz="1900" b="0" strike="noStrike" spc="-1">
                        <a:solidFill>
                          <a:srgbClr val="000000"/>
                        </a:solidFill>
                        <a:latin typeface="Tempora LGC Un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" sz="1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экономического развития</a:t>
                      </a:r>
                      <a:endParaRPr lang="ru-RU" sz="1900" b="0" strike="noStrike" spc="-1">
                        <a:solidFill>
                          <a:srgbClr val="000000"/>
                        </a:solidFill>
                        <a:latin typeface="Tempora LGC Un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" sz="1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Курганской области</a:t>
                      </a:r>
                      <a:endParaRPr lang="ru-RU" sz="1900" b="0" strike="noStrike" spc="-1">
                        <a:solidFill>
                          <a:srgbClr val="000000"/>
                        </a:solidFill>
                        <a:latin typeface="Tempora LGC Un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" sz="1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от 10 мая 2018 г. № 84-ОД</a:t>
                      </a:r>
                      <a:endParaRPr lang="ru-RU" sz="1900" b="0" strike="noStrike" spc="-1">
                        <a:solidFill>
                          <a:srgbClr val="000000"/>
                        </a:solidFill>
                        <a:latin typeface="Tempora LGC Un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900" b="0" strike="noStrike" spc="-1">
                        <a:solidFill>
                          <a:srgbClr val="000000"/>
                        </a:solidFill>
                        <a:latin typeface="Tempora LGC Uni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61BF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" sz="1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Порядок получения статуса</a:t>
                      </a:r>
                      <a:endParaRPr lang="ru-RU" sz="1900" b="0" strike="noStrike" spc="-1">
                        <a:solidFill>
                          <a:srgbClr val="000000"/>
                        </a:solidFill>
                        <a:latin typeface="Tempora LGC Un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" sz="1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резидента ТОР</a:t>
                      </a:r>
                      <a:endParaRPr lang="ru-RU" sz="1900" b="0" strike="noStrike" spc="-1">
                        <a:solidFill>
                          <a:srgbClr val="000000"/>
                        </a:solidFill>
                        <a:latin typeface="Tempora LGC Uni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61B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ustomShape 1"/>
          <p:cNvSpPr/>
          <p:nvPr/>
        </p:nvSpPr>
        <p:spPr>
          <a:xfrm>
            <a:off x="4387320" y="1260000"/>
            <a:ext cx="4677120" cy="45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Open Sans"/>
              <a:ea typeface="DejaVu Sans"/>
            </a:endParaRPr>
          </a:p>
        </p:txBody>
      </p:sp>
      <p:sp>
        <p:nvSpPr>
          <p:cNvPr id="362" name="CustomShape 2"/>
          <p:cNvSpPr/>
          <p:nvPr/>
        </p:nvSpPr>
        <p:spPr>
          <a:xfrm>
            <a:off x="705240" y="6478920"/>
            <a:ext cx="8861400" cy="48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660033"/>
                </a:solidFill>
                <a:latin typeface="Calibri"/>
                <a:ea typeface="DejaVu Sans"/>
              </a:rPr>
              <a:t>  </a:t>
            </a:r>
            <a:endParaRPr lang="ru-RU" sz="2800" b="0" strike="noStrike" spc="-1">
              <a:solidFill>
                <a:srgbClr val="000000"/>
              </a:solidFill>
              <a:latin typeface="Open Sans"/>
            </a:endParaRPr>
          </a:p>
        </p:txBody>
      </p:sp>
      <p:graphicFrame>
        <p:nvGraphicFramePr>
          <p:cNvPr id="363" name="Table 3"/>
          <p:cNvGraphicFramePr/>
          <p:nvPr/>
        </p:nvGraphicFramePr>
        <p:xfrm>
          <a:off x="228600" y="1216080"/>
          <a:ext cx="9671400" cy="5983560"/>
        </p:xfrm>
        <a:graphic>
          <a:graphicData uri="http://schemas.openxmlformats.org/drawingml/2006/table">
            <a:tbl>
              <a:tblPr/>
              <a:tblGrid>
                <a:gridCol w="5168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3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8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7760"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3465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В настоящее время</a:t>
                      </a:r>
                      <a:endParaRPr lang="ru-RU" sz="15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3465A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Для резидентов ТОР</a:t>
                      </a:r>
                      <a:endParaRPr lang="ru-RU" sz="15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3465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840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Федеральный бюджет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noFill/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61BF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Налог на прибыль 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99C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99C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  <a:ea typeface="Lucida Sans Unicode"/>
                        </a:rPr>
                        <a:t>0%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Lucida Sans Unicode"/>
                        </a:rPr>
                        <a:t>в течение 5 налоговых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Lucida Sans Unicode"/>
                        </a:rPr>
                        <a:t>периодов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99CC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99C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640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Региональный бюджет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noFill/>
                      <a:prstDash val="solid"/>
                    </a:lnB>
                    <a:solidFill>
                      <a:srgbClr val="61BF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1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Налог на прибыль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noFill/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99CC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Lucida Sans Unicode"/>
                        </a:rPr>
                        <a:t>           </a:t>
                      </a: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  <a:ea typeface="Lucida Sans Unicode"/>
                        </a:rPr>
                        <a:t>17%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99C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  <a:ea typeface="Lucida Sans Unicode"/>
                        </a:rPr>
                        <a:t>5%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Lucida Sans Unicode"/>
                        </a:rPr>
                        <a:t>в течение 5 налоговых периодов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99C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Lucida Sans Unicode"/>
                        </a:rPr>
                        <a:t>в течение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   последующих </a:t>
                      </a: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Lucida Sans Unicode"/>
                        </a:rPr>
                        <a:t> 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"/>
                          <a:ea typeface="Lucida Sans Unicode"/>
                        </a:rPr>
                        <a:t>5 налоговых периодов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99C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Налог на имущество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99C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  <a:ea typeface="Lucida Sans Unicode"/>
                        </a:rPr>
                        <a:t>2,2% 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99CC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  <a:ea typeface="Lucida Sans Unicode"/>
                        </a:rPr>
                        <a:t>0%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99C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640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Местный бюджет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36000" marR="36000" anchor="ctr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noFill/>
                      <a:prstDash val="solid"/>
                    </a:lnB>
                    <a:solidFill>
                      <a:srgbClr val="61BF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6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Земельный налог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noFill/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99C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1,5%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99CC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  <a:ea typeface="Lucida Sans Unicode"/>
                        </a:rPr>
                        <a:t>0%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99C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64" name="CustomShape 4"/>
          <p:cNvSpPr/>
          <p:nvPr/>
        </p:nvSpPr>
        <p:spPr>
          <a:xfrm>
            <a:off x="216000" y="272880"/>
            <a:ext cx="9639360" cy="451800"/>
          </a:xfrm>
          <a:custGeom>
            <a:avLst/>
            <a:gdLst>
              <a:gd name="textAreaLeft" fmla="*/ 0 w 9639360"/>
              <a:gd name="textAreaRight" fmla="*/ 9643320 w 9639360"/>
              <a:gd name="textAreaTop" fmla="*/ 0 h 451800"/>
              <a:gd name="textAreaBottom" fmla="*/ 455760 h 451800"/>
            </a:gdLst>
            <a:ahLst/>
            <a:cxnLst/>
            <a:rect l="textAreaLeft" t="textAreaTop" r="textAreaRight" b="textAreaBottom"/>
            <a:pathLst>
              <a:path w="27602" h="2265">
                <a:moveTo>
                  <a:pt x="269" y="0"/>
                </a:moveTo>
                <a:lnTo>
                  <a:pt x="270" y="0"/>
                </a:lnTo>
                <a:cubicBezTo>
                  <a:pt x="223" y="0"/>
                  <a:pt x="176" y="12"/>
                  <a:pt x="135" y="36"/>
                </a:cubicBezTo>
                <a:cubicBezTo>
                  <a:pt x="94" y="60"/>
                  <a:pt x="60" y="94"/>
                  <a:pt x="36" y="135"/>
                </a:cubicBezTo>
                <a:cubicBezTo>
                  <a:pt x="12" y="176"/>
                  <a:pt x="0" y="223"/>
                  <a:pt x="0" y="270"/>
                </a:cubicBezTo>
                <a:lnTo>
                  <a:pt x="0" y="1994"/>
                </a:lnTo>
                <a:lnTo>
                  <a:pt x="0" y="1994"/>
                </a:lnTo>
                <a:cubicBezTo>
                  <a:pt x="0" y="2041"/>
                  <a:pt x="12" y="2088"/>
                  <a:pt x="36" y="2129"/>
                </a:cubicBezTo>
                <a:cubicBezTo>
                  <a:pt x="60" y="2170"/>
                  <a:pt x="94" y="2204"/>
                  <a:pt x="135" y="2228"/>
                </a:cubicBezTo>
                <a:cubicBezTo>
                  <a:pt x="176" y="2252"/>
                  <a:pt x="223" y="2264"/>
                  <a:pt x="270" y="2264"/>
                </a:cubicBezTo>
                <a:lnTo>
                  <a:pt x="27331" y="2264"/>
                </a:lnTo>
                <a:lnTo>
                  <a:pt x="27331" y="2264"/>
                </a:lnTo>
                <a:cubicBezTo>
                  <a:pt x="27378" y="2264"/>
                  <a:pt x="27425" y="2252"/>
                  <a:pt x="27466" y="2228"/>
                </a:cubicBezTo>
                <a:cubicBezTo>
                  <a:pt x="27507" y="2204"/>
                  <a:pt x="27541" y="2170"/>
                  <a:pt x="27565" y="2129"/>
                </a:cubicBezTo>
                <a:cubicBezTo>
                  <a:pt x="27589" y="2088"/>
                  <a:pt x="27601" y="2041"/>
                  <a:pt x="27601" y="1994"/>
                </a:cubicBezTo>
                <a:lnTo>
                  <a:pt x="27601" y="269"/>
                </a:lnTo>
                <a:lnTo>
                  <a:pt x="27601" y="270"/>
                </a:lnTo>
                <a:lnTo>
                  <a:pt x="27601" y="270"/>
                </a:lnTo>
                <a:cubicBezTo>
                  <a:pt x="27601" y="223"/>
                  <a:pt x="27589" y="176"/>
                  <a:pt x="27565" y="135"/>
                </a:cubicBezTo>
                <a:cubicBezTo>
                  <a:pt x="27541" y="94"/>
                  <a:pt x="27507" y="60"/>
                  <a:pt x="27466" y="36"/>
                </a:cubicBezTo>
                <a:cubicBezTo>
                  <a:pt x="27425" y="12"/>
                  <a:pt x="27378" y="0"/>
                  <a:pt x="27331" y="0"/>
                </a:cubicBezTo>
                <a:lnTo>
                  <a:pt x="269" y="0"/>
                </a:lnTo>
              </a:path>
            </a:pathLst>
          </a:custGeom>
          <a:solidFill>
            <a:srgbClr val="3465A4"/>
          </a:solidFill>
          <a:ln w="0">
            <a:solidFill>
              <a:srgbClr val="3465A4"/>
            </a:solidFill>
          </a:ln>
          <a:effectLst>
            <a:outerShdw dist="101823" dir="2700000">
              <a:srgbClr val="DDDD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5">
                <a:solidFill>
                  <a:srgbClr val="FFFFFF"/>
                </a:solidFill>
                <a:latin typeface="Arial"/>
                <a:ea typeface="Arial"/>
              </a:rPr>
              <a:t>   </a:t>
            </a:r>
            <a:r>
              <a:rPr lang="ru-RU" sz="1500" b="1" strike="noStrike" spc="-15"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lang="ru-RU" sz="2400" b="1" strike="noStrike" spc="-15">
                <a:solidFill>
                  <a:srgbClr val="FFFFFF"/>
                </a:solidFill>
                <a:latin typeface="Arial"/>
                <a:ea typeface="Arial"/>
              </a:rPr>
              <a:t>Налоговые льготы для</a:t>
            </a:r>
            <a:r>
              <a:rPr lang="ru-RU" sz="1500" b="1" strike="noStrike" spc="-15"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lang="ru-RU" sz="2400" b="1" strike="noStrike" spc="-15">
                <a:solidFill>
                  <a:srgbClr val="FFFFFF"/>
                </a:solidFill>
                <a:latin typeface="Arial"/>
                <a:ea typeface="Arial"/>
              </a:rPr>
              <a:t>резидентов ТОР  </a:t>
            </a: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1"/>
          <p:cNvSpPr/>
          <p:nvPr/>
        </p:nvSpPr>
        <p:spPr>
          <a:xfrm>
            <a:off x="360000" y="2952000"/>
            <a:ext cx="9422640" cy="710640"/>
          </a:xfrm>
          <a:custGeom>
            <a:avLst/>
            <a:gdLst>
              <a:gd name="textAreaLeft" fmla="*/ 0 w 9422640"/>
              <a:gd name="textAreaRight" fmla="*/ 9426600 w 9422640"/>
              <a:gd name="textAreaTop" fmla="*/ 0 h 710640"/>
              <a:gd name="textAreaBottom" fmla="*/ 714600 h 710640"/>
            </a:gdLst>
            <a:ahLst/>
            <a:cxnLst/>
            <a:rect l="textAreaLeft" t="textAreaTop" r="textAreaRight" b="textAreaBottom"/>
            <a:pathLst>
              <a:path w="26202" h="2002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7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7"/>
                  <a:pt x="0" y="275"/>
                  <a:pt x="0" y="334"/>
                </a:cubicBezTo>
                <a:lnTo>
                  <a:pt x="0" y="1667"/>
                </a:lnTo>
                <a:lnTo>
                  <a:pt x="0" y="1668"/>
                </a:lnTo>
                <a:cubicBezTo>
                  <a:pt x="0" y="1726"/>
                  <a:pt x="15" y="1784"/>
                  <a:pt x="45" y="1834"/>
                </a:cubicBezTo>
                <a:cubicBezTo>
                  <a:pt x="74" y="1885"/>
                  <a:pt x="116" y="1927"/>
                  <a:pt x="167" y="1956"/>
                </a:cubicBezTo>
                <a:cubicBezTo>
                  <a:pt x="217" y="1986"/>
                  <a:pt x="275" y="2001"/>
                  <a:pt x="334" y="2001"/>
                </a:cubicBezTo>
                <a:lnTo>
                  <a:pt x="25867" y="2001"/>
                </a:lnTo>
                <a:lnTo>
                  <a:pt x="25867" y="2001"/>
                </a:lnTo>
                <a:cubicBezTo>
                  <a:pt x="25926" y="2001"/>
                  <a:pt x="25984" y="1986"/>
                  <a:pt x="26034" y="1956"/>
                </a:cubicBezTo>
                <a:cubicBezTo>
                  <a:pt x="26085" y="1927"/>
                  <a:pt x="26127" y="1885"/>
                  <a:pt x="26156" y="1834"/>
                </a:cubicBezTo>
                <a:cubicBezTo>
                  <a:pt x="26186" y="1784"/>
                  <a:pt x="26201" y="1726"/>
                  <a:pt x="26201" y="1668"/>
                </a:cubicBezTo>
                <a:lnTo>
                  <a:pt x="26200" y="333"/>
                </a:lnTo>
                <a:lnTo>
                  <a:pt x="26201" y="334"/>
                </a:lnTo>
                <a:lnTo>
                  <a:pt x="26201" y="334"/>
                </a:lnTo>
                <a:cubicBezTo>
                  <a:pt x="26201" y="275"/>
                  <a:pt x="26186" y="217"/>
                  <a:pt x="26156" y="167"/>
                </a:cubicBezTo>
                <a:cubicBezTo>
                  <a:pt x="26127" y="116"/>
                  <a:pt x="26085" y="74"/>
                  <a:pt x="26034" y="45"/>
                </a:cubicBezTo>
                <a:cubicBezTo>
                  <a:pt x="25984" y="15"/>
                  <a:pt x="25926" y="0"/>
                  <a:pt x="25867" y="0"/>
                </a:cubicBezTo>
                <a:lnTo>
                  <a:pt x="333" y="0"/>
                </a:lnTo>
              </a:path>
            </a:pathLst>
          </a:custGeom>
          <a:solidFill>
            <a:srgbClr val="E5E5E5"/>
          </a:solidFill>
          <a:ln w="291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Open Sans"/>
              <a:ea typeface="DejaVu Sans"/>
            </a:endParaRPr>
          </a:p>
        </p:txBody>
      </p:sp>
      <p:sp>
        <p:nvSpPr>
          <p:cNvPr id="366" name="CustomShape 2"/>
          <p:cNvSpPr/>
          <p:nvPr/>
        </p:nvSpPr>
        <p:spPr>
          <a:xfrm>
            <a:off x="72000" y="387360"/>
            <a:ext cx="9926640" cy="802440"/>
          </a:xfrm>
          <a:custGeom>
            <a:avLst/>
            <a:gdLst>
              <a:gd name="textAreaLeft" fmla="*/ 0 w 9926640"/>
              <a:gd name="textAreaRight" fmla="*/ 9930600 w 9926640"/>
              <a:gd name="textAreaTop" fmla="*/ 0 h 802440"/>
              <a:gd name="textAreaBottom" fmla="*/ 806400 h 802440"/>
            </a:gdLst>
            <a:ahLst/>
            <a:cxnLst/>
            <a:rect l="textAreaLeft" t="textAreaTop" r="textAreaRight" b="textAreaBottom"/>
            <a:pathLst>
              <a:path w="27602" h="2265">
                <a:moveTo>
                  <a:pt x="269" y="0"/>
                </a:moveTo>
                <a:lnTo>
                  <a:pt x="270" y="0"/>
                </a:lnTo>
                <a:cubicBezTo>
                  <a:pt x="223" y="0"/>
                  <a:pt x="176" y="12"/>
                  <a:pt x="135" y="36"/>
                </a:cubicBezTo>
                <a:cubicBezTo>
                  <a:pt x="94" y="60"/>
                  <a:pt x="60" y="94"/>
                  <a:pt x="36" y="135"/>
                </a:cubicBezTo>
                <a:cubicBezTo>
                  <a:pt x="12" y="176"/>
                  <a:pt x="0" y="223"/>
                  <a:pt x="0" y="270"/>
                </a:cubicBezTo>
                <a:lnTo>
                  <a:pt x="0" y="1994"/>
                </a:lnTo>
                <a:lnTo>
                  <a:pt x="0" y="1994"/>
                </a:lnTo>
                <a:cubicBezTo>
                  <a:pt x="0" y="2041"/>
                  <a:pt x="12" y="2088"/>
                  <a:pt x="36" y="2129"/>
                </a:cubicBezTo>
                <a:cubicBezTo>
                  <a:pt x="60" y="2170"/>
                  <a:pt x="94" y="2204"/>
                  <a:pt x="135" y="2228"/>
                </a:cubicBezTo>
                <a:cubicBezTo>
                  <a:pt x="176" y="2252"/>
                  <a:pt x="223" y="2264"/>
                  <a:pt x="270" y="2264"/>
                </a:cubicBezTo>
                <a:lnTo>
                  <a:pt x="27331" y="2264"/>
                </a:lnTo>
                <a:lnTo>
                  <a:pt x="27331" y="2264"/>
                </a:lnTo>
                <a:cubicBezTo>
                  <a:pt x="27378" y="2264"/>
                  <a:pt x="27425" y="2252"/>
                  <a:pt x="27466" y="2228"/>
                </a:cubicBezTo>
                <a:cubicBezTo>
                  <a:pt x="27507" y="2204"/>
                  <a:pt x="27541" y="2170"/>
                  <a:pt x="27565" y="2129"/>
                </a:cubicBezTo>
                <a:cubicBezTo>
                  <a:pt x="27589" y="2088"/>
                  <a:pt x="27601" y="2041"/>
                  <a:pt x="27601" y="1994"/>
                </a:cubicBezTo>
                <a:lnTo>
                  <a:pt x="27601" y="269"/>
                </a:lnTo>
                <a:lnTo>
                  <a:pt x="27601" y="270"/>
                </a:lnTo>
                <a:lnTo>
                  <a:pt x="27601" y="270"/>
                </a:lnTo>
                <a:cubicBezTo>
                  <a:pt x="27601" y="223"/>
                  <a:pt x="27589" y="176"/>
                  <a:pt x="27565" y="135"/>
                </a:cubicBezTo>
                <a:cubicBezTo>
                  <a:pt x="27541" y="94"/>
                  <a:pt x="27507" y="60"/>
                  <a:pt x="27466" y="36"/>
                </a:cubicBezTo>
                <a:cubicBezTo>
                  <a:pt x="27425" y="12"/>
                  <a:pt x="27378" y="0"/>
                  <a:pt x="27331" y="0"/>
                </a:cubicBezTo>
                <a:lnTo>
                  <a:pt x="269" y="0"/>
                </a:lnTo>
              </a:path>
            </a:pathLst>
          </a:custGeom>
          <a:solidFill>
            <a:srgbClr val="3465A4"/>
          </a:solidFill>
          <a:ln w="0">
            <a:solidFill>
              <a:srgbClr val="3465A4"/>
            </a:solidFill>
          </a:ln>
          <a:effectLst>
            <a:outerShdw dist="101823" dir="2700000">
              <a:srgbClr val="DDDD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5">
                <a:solidFill>
                  <a:srgbClr val="FFFFFF"/>
                </a:solidFill>
                <a:latin typeface="Arial"/>
                <a:ea typeface="Arial"/>
              </a:rPr>
              <a:t>   </a:t>
            </a:r>
            <a:r>
              <a:rPr lang="ru-RU" sz="1500" b="1" strike="noStrike" spc="-15"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lang="ru-RU" sz="3200" b="1" strike="noStrike" spc="-15">
                <a:solidFill>
                  <a:srgbClr val="FFFFFF"/>
                </a:solidFill>
                <a:latin typeface="Arial"/>
                <a:ea typeface="Arial"/>
              </a:rPr>
              <a:t>ТРЕБОВАНИЯ К РЕЗИДЕНТАМ ТОР     </a:t>
            </a:r>
            <a:r>
              <a:rPr lang="ru-RU" sz="1500" b="1" strike="noStrike" spc="-15">
                <a:solidFill>
                  <a:srgbClr val="FFFFFF"/>
                </a:solidFill>
                <a:latin typeface="Arial"/>
                <a:ea typeface="Arial"/>
              </a:rPr>
              <a:t>http://www.economic.kurganobl.ru/6138.html</a:t>
            </a:r>
            <a:endParaRPr lang="ru-RU" sz="15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67" name="CustomShape 3"/>
          <p:cNvSpPr/>
          <p:nvPr/>
        </p:nvSpPr>
        <p:spPr>
          <a:xfrm>
            <a:off x="2483640" y="1764000"/>
            <a:ext cx="6146640" cy="2474640"/>
          </a:xfrm>
          <a:custGeom>
            <a:avLst/>
            <a:gdLst>
              <a:gd name="textAreaLeft" fmla="*/ 0 w 6146640"/>
              <a:gd name="textAreaRight" fmla="*/ 6150600 w 6146640"/>
              <a:gd name="textAreaTop" fmla="*/ 0 h 2474640"/>
              <a:gd name="textAreaBottom" fmla="*/ 2478600 h 247464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95040" rIns="108000" bIns="63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93000"/>
              </a:lnSpc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93000"/>
              </a:lnSpc>
            </a:pPr>
            <a:r>
              <a:rPr lang="ru-RU" sz="2400" b="1" strike="noStrike" spc="-1">
                <a:solidFill>
                  <a:srgbClr val="004586"/>
                </a:solidFill>
                <a:latin typeface="Arial"/>
                <a:ea typeface="Arial"/>
              </a:rPr>
              <a:t>                      </a:t>
            </a: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93000"/>
              </a:lnSpc>
            </a:pPr>
            <a:r>
              <a:rPr lang="ru-RU" sz="2400" b="1" strike="noStrike" spc="-1">
                <a:solidFill>
                  <a:srgbClr val="336600"/>
                </a:solidFill>
                <a:latin typeface="Arial"/>
                <a:ea typeface="Arial"/>
              </a:rPr>
              <a:t> </a:t>
            </a: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68" name="CustomShape 4"/>
          <p:cNvSpPr/>
          <p:nvPr/>
        </p:nvSpPr>
        <p:spPr>
          <a:xfrm>
            <a:off x="9236880" y="5143680"/>
            <a:ext cx="256680" cy="136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3000"/>
              </a:lnSpc>
            </a:pPr>
            <a:r>
              <a:rPr lang="ru-RU" sz="2400" b="1" strike="noStrike" spc="-1">
                <a:solidFill>
                  <a:srgbClr val="004586"/>
                </a:solidFill>
                <a:latin typeface="Arial"/>
                <a:ea typeface="Arial"/>
              </a:rPr>
              <a:t> </a:t>
            </a: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93000"/>
              </a:lnSpc>
            </a:pPr>
            <a:r>
              <a:rPr lang="ru-RU" sz="2400" b="1" strike="noStrike" spc="-1">
                <a:solidFill>
                  <a:srgbClr val="336600"/>
                </a:solidFill>
                <a:latin typeface="Arial"/>
                <a:ea typeface="Arial"/>
              </a:rPr>
              <a:t> </a:t>
            </a: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93000"/>
              </a:lnSpc>
            </a:pPr>
            <a:r>
              <a:rPr lang="ru-RU" sz="2400" b="1" strike="noStrike" spc="-1">
                <a:solidFill>
                  <a:srgbClr val="336600"/>
                </a:solidFill>
                <a:latin typeface="Arial"/>
                <a:ea typeface="Arial"/>
              </a:rPr>
              <a:t> </a:t>
            </a: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93000"/>
              </a:lnSpc>
            </a:pPr>
            <a:r>
              <a:rPr lang="ru-RU" sz="2400" b="1" strike="noStrike" spc="-1">
                <a:solidFill>
                  <a:srgbClr val="336600"/>
                </a:solidFill>
                <a:latin typeface="Arial"/>
                <a:ea typeface="Arial"/>
              </a:rPr>
              <a:t> </a:t>
            </a: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69" name="CustomShape 5"/>
          <p:cNvSpPr/>
          <p:nvPr/>
        </p:nvSpPr>
        <p:spPr>
          <a:xfrm>
            <a:off x="1835640" y="1836000"/>
            <a:ext cx="2222640" cy="66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3000"/>
              </a:lnSpc>
            </a:pPr>
            <a:r>
              <a:rPr lang="ru-RU" sz="2000" b="1" strike="noStrike" spc="-1">
                <a:solidFill>
                  <a:srgbClr val="006600"/>
                </a:solidFill>
                <a:latin typeface="Arial"/>
                <a:ea typeface="Arial"/>
              </a:rPr>
              <a:t> </a:t>
            </a: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93000"/>
              </a:lnSpc>
            </a:pP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70" name="CustomShape 6"/>
          <p:cNvSpPr/>
          <p:nvPr/>
        </p:nvSpPr>
        <p:spPr>
          <a:xfrm>
            <a:off x="288000" y="1368000"/>
            <a:ext cx="9494640" cy="674640"/>
          </a:xfrm>
          <a:custGeom>
            <a:avLst/>
            <a:gdLst>
              <a:gd name="textAreaLeft" fmla="*/ 0 w 9494640"/>
              <a:gd name="textAreaRight" fmla="*/ 9498600 w 9494640"/>
              <a:gd name="textAreaTop" fmla="*/ 0 h 674640"/>
              <a:gd name="textAreaBottom" fmla="*/ 678600 h 674640"/>
            </a:gdLst>
            <a:ahLst/>
            <a:cxnLst/>
            <a:rect l="textAreaLeft" t="textAreaTop" r="textAreaRight" b="textAreaBottom"/>
            <a:pathLst>
              <a:path w="26402" h="1902">
                <a:moveTo>
                  <a:pt x="316" y="0"/>
                </a:moveTo>
                <a:lnTo>
                  <a:pt x="317" y="0"/>
                </a:lnTo>
                <a:cubicBezTo>
                  <a:pt x="261" y="0"/>
                  <a:pt x="207" y="15"/>
                  <a:pt x="158" y="42"/>
                </a:cubicBezTo>
                <a:cubicBezTo>
                  <a:pt x="110" y="70"/>
                  <a:pt x="70" y="110"/>
                  <a:pt x="42" y="158"/>
                </a:cubicBezTo>
                <a:cubicBezTo>
                  <a:pt x="15" y="207"/>
                  <a:pt x="0" y="261"/>
                  <a:pt x="0" y="317"/>
                </a:cubicBezTo>
                <a:lnTo>
                  <a:pt x="0" y="1584"/>
                </a:lnTo>
                <a:lnTo>
                  <a:pt x="0" y="1584"/>
                </a:lnTo>
                <a:cubicBezTo>
                  <a:pt x="0" y="1640"/>
                  <a:pt x="15" y="1694"/>
                  <a:pt x="42" y="1743"/>
                </a:cubicBezTo>
                <a:cubicBezTo>
                  <a:pt x="70" y="1791"/>
                  <a:pt x="110" y="1831"/>
                  <a:pt x="158" y="1859"/>
                </a:cubicBezTo>
                <a:cubicBezTo>
                  <a:pt x="207" y="1886"/>
                  <a:pt x="261" y="1901"/>
                  <a:pt x="317" y="1901"/>
                </a:cubicBezTo>
                <a:lnTo>
                  <a:pt x="26084" y="1901"/>
                </a:lnTo>
                <a:lnTo>
                  <a:pt x="26084" y="1901"/>
                </a:lnTo>
                <a:cubicBezTo>
                  <a:pt x="26140" y="1901"/>
                  <a:pt x="26194" y="1886"/>
                  <a:pt x="26243" y="1859"/>
                </a:cubicBezTo>
                <a:cubicBezTo>
                  <a:pt x="26291" y="1831"/>
                  <a:pt x="26331" y="1791"/>
                  <a:pt x="26359" y="1743"/>
                </a:cubicBezTo>
                <a:cubicBezTo>
                  <a:pt x="26386" y="1694"/>
                  <a:pt x="26401" y="1640"/>
                  <a:pt x="26401" y="1584"/>
                </a:cubicBezTo>
                <a:lnTo>
                  <a:pt x="26401" y="316"/>
                </a:lnTo>
                <a:lnTo>
                  <a:pt x="26401" y="317"/>
                </a:lnTo>
                <a:lnTo>
                  <a:pt x="26401" y="317"/>
                </a:lnTo>
                <a:cubicBezTo>
                  <a:pt x="26401" y="261"/>
                  <a:pt x="26386" y="207"/>
                  <a:pt x="26359" y="158"/>
                </a:cubicBezTo>
                <a:cubicBezTo>
                  <a:pt x="26331" y="110"/>
                  <a:pt x="26291" y="70"/>
                  <a:pt x="26243" y="42"/>
                </a:cubicBezTo>
                <a:cubicBezTo>
                  <a:pt x="26194" y="15"/>
                  <a:pt x="26140" y="0"/>
                  <a:pt x="26084" y="0"/>
                </a:cubicBezTo>
                <a:lnTo>
                  <a:pt x="316" y="0"/>
                </a:lnTo>
              </a:path>
            </a:pathLst>
          </a:custGeom>
          <a:solidFill>
            <a:srgbClr val="E5E5E5"/>
          </a:solidFill>
          <a:ln w="291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Open Sans"/>
              <a:ea typeface="DejaVu Sans"/>
            </a:endParaRPr>
          </a:p>
        </p:txBody>
      </p:sp>
      <p:sp>
        <p:nvSpPr>
          <p:cNvPr id="371" name="CustomShape 7"/>
          <p:cNvSpPr/>
          <p:nvPr/>
        </p:nvSpPr>
        <p:spPr>
          <a:xfrm>
            <a:off x="2628000" y="1512000"/>
            <a:ext cx="4922640" cy="42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КОММЕРЧЕСКАЯ ОРГАНИЗАЦИЯ</a:t>
            </a:r>
            <a:endParaRPr lang="ru-RU" sz="2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72" name="CustomShape 8"/>
          <p:cNvSpPr/>
          <p:nvPr/>
        </p:nvSpPr>
        <p:spPr>
          <a:xfrm>
            <a:off x="288000" y="2160000"/>
            <a:ext cx="9494640" cy="638640"/>
          </a:xfrm>
          <a:custGeom>
            <a:avLst/>
            <a:gdLst>
              <a:gd name="textAreaLeft" fmla="*/ 0 w 9494640"/>
              <a:gd name="textAreaRight" fmla="*/ 9498600 w 9494640"/>
              <a:gd name="textAreaTop" fmla="*/ 0 h 638640"/>
              <a:gd name="textAreaBottom" fmla="*/ 642600 h 638640"/>
            </a:gdLst>
            <a:ahLst/>
            <a:cxnLst/>
            <a:rect l="textAreaLeft" t="textAreaTop" r="textAreaRight" b="textAreaBottom"/>
            <a:pathLst>
              <a:path w="26402" h="1802">
                <a:moveTo>
                  <a:pt x="300" y="0"/>
                </a:moveTo>
                <a:lnTo>
                  <a:pt x="300" y="0"/>
                </a:lnTo>
                <a:cubicBezTo>
                  <a:pt x="247" y="0"/>
                  <a:pt x="196" y="14"/>
                  <a:pt x="150" y="40"/>
                </a:cubicBezTo>
                <a:cubicBezTo>
                  <a:pt x="104" y="67"/>
                  <a:pt x="67" y="104"/>
                  <a:pt x="40" y="150"/>
                </a:cubicBezTo>
                <a:cubicBezTo>
                  <a:pt x="14" y="196"/>
                  <a:pt x="0" y="247"/>
                  <a:pt x="0" y="300"/>
                </a:cubicBezTo>
                <a:lnTo>
                  <a:pt x="0" y="1500"/>
                </a:lnTo>
                <a:lnTo>
                  <a:pt x="0" y="1501"/>
                </a:lnTo>
                <a:cubicBezTo>
                  <a:pt x="0" y="1554"/>
                  <a:pt x="14" y="1605"/>
                  <a:pt x="40" y="1651"/>
                </a:cubicBezTo>
                <a:cubicBezTo>
                  <a:pt x="67" y="1697"/>
                  <a:pt x="104" y="1734"/>
                  <a:pt x="150" y="1761"/>
                </a:cubicBezTo>
                <a:cubicBezTo>
                  <a:pt x="196" y="1787"/>
                  <a:pt x="247" y="1801"/>
                  <a:pt x="300" y="1801"/>
                </a:cubicBezTo>
                <a:lnTo>
                  <a:pt x="26100" y="1800"/>
                </a:lnTo>
                <a:lnTo>
                  <a:pt x="26101" y="1801"/>
                </a:lnTo>
                <a:cubicBezTo>
                  <a:pt x="26154" y="1801"/>
                  <a:pt x="26205" y="1787"/>
                  <a:pt x="26251" y="1761"/>
                </a:cubicBezTo>
                <a:cubicBezTo>
                  <a:pt x="26297" y="1734"/>
                  <a:pt x="26334" y="1697"/>
                  <a:pt x="26361" y="1651"/>
                </a:cubicBezTo>
                <a:cubicBezTo>
                  <a:pt x="26387" y="1605"/>
                  <a:pt x="26401" y="1554"/>
                  <a:pt x="26401" y="1501"/>
                </a:cubicBezTo>
                <a:lnTo>
                  <a:pt x="26401" y="300"/>
                </a:lnTo>
                <a:lnTo>
                  <a:pt x="26401" y="300"/>
                </a:lnTo>
                <a:lnTo>
                  <a:pt x="26401" y="300"/>
                </a:lnTo>
                <a:cubicBezTo>
                  <a:pt x="26401" y="247"/>
                  <a:pt x="26387" y="196"/>
                  <a:pt x="26361" y="150"/>
                </a:cubicBezTo>
                <a:cubicBezTo>
                  <a:pt x="26334" y="104"/>
                  <a:pt x="26297" y="67"/>
                  <a:pt x="26251" y="40"/>
                </a:cubicBezTo>
                <a:cubicBezTo>
                  <a:pt x="26205" y="14"/>
                  <a:pt x="26154" y="0"/>
                  <a:pt x="26101" y="0"/>
                </a:cubicBezTo>
                <a:lnTo>
                  <a:pt x="300" y="0"/>
                </a:lnTo>
              </a:path>
            </a:pathLst>
          </a:custGeom>
          <a:solidFill>
            <a:srgbClr val="E5E5E5"/>
          </a:solidFill>
          <a:ln w="291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Open Sans"/>
              <a:ea typeface="DejaVu Sans"/>
            </a:endParaRPr>
          </a:p>
        </p:txBody>
      </p:sp>
      <p:sp>
        <p:nvSpPr>
          <p:cNvPr id="373" name="CustomShape 9"/>
          <p:cNvSpPr/>
          <p:nvPr/>
        </p:nvSpPr>
        <p:spPr>
          <a:xfrm>
            <a:off x="315360" y="3839040"/>
            <a:ext cx="9467280" cy="772200"/>
          </a:xfrm>
          <a:custGeom>
            <a:avLst/>
            <a:gdLst>
              <a:gd name="textAreaLeft" fmla="*/ 0 w 9467280"/>
              <a:gd name="textAreaRight" fmla="*/ 9471240 w 9467280"/>
              <a:gd name="textAreaTop" fmla="*/ 0 h 772200"/>
              <a:gd name="textAreaBottom" fmla="*/ 776160 h 772200"/>
            </a:gdLst>
            <a:ahLst/>
            <a:cxnLst/>
            <a:rect l="textAreaLeft" t="textAreaTop" r="textAreaRight" b="textAreaBottom"/>
            <a:pathLst>
              <a:path w="26326" h="2173">
                <a:moveTo>
                  <a:pt x="362" y="0"/>
                </a:moveTo>
                <a:lnTo>
                  <a:pt x="362" y="0"/>
                </a:lnTo>
                <a:cubicBezTo>
                  <a:pt x="298" y="0"/>
                  <a:pt x="236" y="17"/>
                  <a:pt x="181" y="48"/>
                </a:cubicBezTo>
                <a:cubicBezTo>
                  <a:pt x="126" y="80"/>
                  <a:pt x="80" y="126"/>
                  <a:pt x="48" y="181"/>
                </a:cubicBezTo>
                <a:cubicBezTo>
                  <a:pt x="17" y="236"/>
                  <a:pt x="0" y="298"/>
                  <a:pt x="0" y="362"/>
                </a:cubicBezTo>
                <a:lnTo>
                  <a:pt x="0" y="1810"/>
                </a:lnTo>
                <a:lnTo>
                  <a:pt x="0" y="1810"/>
                </a:lnTo>
                <a:cubicBezTo>
                  <a:pt x="0" y="1874"/>
                  <a:pt x="17" y="1936"/>
                  <a:pt x="48" y="1991"/>
                </a:cubicBezTo>
                <a:cubicBezTo>
                  <a:pt x="80" y="2046"/>
                  <a:pt x="126" y="2092"/>
                  <a:pt x="181" y="2124"/>
                </a:cubicBezTo>
                <a:cubicBezTo>
                  <a:pt x="236" y="2155"/>
                  <a:pt x="298" y="2172"/>
                  <a:pt x="362" y="2172"/>
                </a:cubicBezTo>
                <a:lnTo>
                  <a:pt x="25963" y="2172"/>
                </a:lnTo>
                <a:lnTo>
                  <a:pt x="25963" y="2172"/>
                </a:lnTo>
                <a:cubicBezTo>
                  <a:pt x="26027" y="2172"/>
                  <a:pt x="26089" y="2155"/>
                  <a:pt x="26144" y="2124"/>
                </a:cubicBezTo>
                <a:cubicBezTo>
                  <a:pt x="26199" y="2092"/>
                  <a:pt x="26245" y="2046"/>
                  <a:pt x="26277" y="1991"/>
                </a:cubicBezTo>
                <a:cubicBezTo>
                  <a:pt x="26308" y="1936"/>
                  <a:pt x="26325" y="1874"/>
                  <a:pt x="26325" y="1810"/>
                </a:cubicBezTo>
                <a:lnTo>
                  <a:pt x="26325" y="362"/>
                </a:lnTo>
                <a:lnTo>
                  <a:pt x="26325" y="362"/>
                </a:lnTo>
                <a:lnTo>
                  <a:pt x="26325" y="362"/>
                </a:lnTo>
                <a:cubicBezTo>
                  <a:pt x="26325" y="298"/>
                  <a:pt x="26308" y="236"/>
                  <a:pt x="26277" y="181"/>
                </a:cubicBezTo>
                <a:cubicBezTo>
                  <a:pt x="26245" y="126"/>
                  <a:pt x="26199" y="80"/>
                  <a:pt x="26144" y="48"/>
                </a:cubicBezTo>
                <a:cubicBezTo>
                  <a:pt x="26089" y="17"/>
                  <a:pt x="26027" y="0"/>
                  <a:pt x="25963" y="0"/>
                </a:cubicBezTo>
                <a:lnTo>
                  <a:pt x="362" y="0"/>
                </a:lnTo>
              </a:path>
            </a:pathLst>
          </a:custGeom>
          <a:solidFill>
            <a:srgbClr val="E5E5E5"/>
          </a:solidFill>
          <a:ln w="291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Open Sans"/>
              <a:ea typeface="DejaVu Sans"/>
            </a:endParaRPr>
          </a:p>
        </p:txBody>
      </p:sp>
      <p:sp>
        <p:nvSpPr>
          <p:cNvPr id="374" name="CustomShape 10"/>
          <p:cNvSpPr/>
          <p:nvPr/>
        </p:nvSpPr>
        <p:spPr>
          <a:xfrm>
            <a:off x="504000" y="3888000"/>
            <a:ext cx="9278640" cy="70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Arial"/>
              </a:rPr>
              <a:t>РЕАЛИЗАЦИЯ ИНВЕСТИЦИОННОГО ПРОЕКТА, СООТВЕТСТВУЮЩЕГО ТРЕБОВАНИЯМ</a:t>
            </a:r>
            <a:endParaRPr lang="ru-RU" sz="2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75" name="CustomShape 11"/>
          <p:cNvSpPr/>
          <p:nvPr/>
        </p:nvSpPr>
        <p:spPr>
          <a:xfrm>
            <a:off x="756000" y="2952000"/>
            <a:ext cx="8702640" cy="76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ВЕДЕНИЕ ХОЗЯЙСТВЕННОЙ ДЕЯТЕЛЬНОСТИ ИСКЛЮЧИТЕЛЬНО НА ТЕРРИТОРИИ МОНОГОРОДА</a:t>
            </a:r>
            <a:endParaRPr lang="ru-RU" sz="2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76" name="CustomShape 12"/>
          <p:cNvSpPr/>
          <p:nvPr/>
        </p:nvSpPr>
        <p:spPr>
          <a:xfrm>
            <a:off x="368640" y="6559200"/>
            <a:ext cx="9422640" cy="710640"/>
          </a:xfrm>
          <a:custGeom>
            <a:avLst/>
            <a:gdLst>
              <a:gd name="textAreaLeft" fmla="*/ 0 w 9422640"/>
              <a:gd name="textAreaRight" fmla="*/ 9426600 w 9422640"/>
              <a:gd name="textAreaTop" fmla="*/ 0 h 710640"/>
              <a:gd name="textAreaBottom" fmla="*/ 714600 h 710640"/>
            </a:gdLst>
            <a:ahLst/>
            <a:cxnLst/>
            <a:rect l="textAreaLeft" t="textAreaTop" r="textAreaRight" b="textAreaBottom"/>
            <a:pathLst>
              <a:path w="26202" h="2002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7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7"/>
                  <a:pt x="0" y="275"/>
                  <a:pt x="0" y="334"/>
                </a:cubicBezTo>
                <a:lnTo>
                  <a:pt x="0" y="1667"/>
                </a:lnTo>
                <a:lnTo>
                  <a:pt x="0" y="1668"/>
                </a:lnTo>
                <a:cubicBezTo>
                  <a:pt x="0" y="1726"/>
                  <a:pt x="15" y="1784"/>
                  <a:pt x="45" y="1834"/>
                </a:cubicBezTo>
                <a:cubicBezTo>
                  <a:pt x="74" y="1885"/>
                  <a:pt x="116" y="1927"/>
                  <a:pt x="167" y="1956"/>
                </a:cubicBezTo>
                <a:cubicBezTo>
                  <a:pt x="217" y="1986"/>
                  <a:pt x="275" y="2001"/>
                  <a:pt x="334" y="2001"/>
                </a:cubicBezTo>
                <a:lnTo>
                  <a:pt x="25867" y="2001"/>
                </a:lnTo>
                <a:lnTo>
                  <a:pt x="25867" y="2001"/>
                </a:lnTo>
                <a:cubicBezTo>
                  <a:pt x="25926" y="2001"/>
                  <a:pt x="25984" y="1986"/>
                  <a:pt x="26034" y="1956"/>
                </a:cubicBezTo>
                <a:cubicBezTo>
                  <a:pt x="26085" y="1927"/>
                  <a:pt x="26127" y="1885"/>
                  <a:pt x="26156" y="1834"/>
                </a:cubicBezTo>
                <a:cubicBezTo>
                  <a:pt x="26186" y="1784"/>
                  <a:pt x="26201" y="1726"/>
                  <a:pt x="26201" y="1668"/>
                </a:cubicBezTo>
                <a:lnTo>
                  <a:pt x="26200" y="333"/>
                </a:lnTo>
                <a:lnTo>
                  <a:pt x="26201" y="334"/>
                </a:lnTo>
                <a:lnTo>
                  <a:pt x="26201" y="334"/>
                </a:lnTo>
                <a:cubicBezTo>
                  <a:pt x="26201" y="275"/>
                  <a:pt x="26186" y="217"/>
                  <a:pt x="26156" y="167"/>
                </a:cubicBezTo>
                <a:cubicBezTo>
                  <a:pt x="26127" y="116"/>
                  <a:pt x="26085" y="74"/>
                  <a:pt x="26034" y="45"/>
                </a:cubicBezTo>
                <a:cubicBezTo>
                  <a:pt x="25984" y="15"/>
                  <a:pt x="25926" y="0"/>
                  <a:pt x="25867" y="0"/>
                </a:cubicBezTo>
                <a:lnTo>
                  <a:pt x="333" y="0"/>
                </a:lnTo>
              </a:path>
            </a:pathLst>
          </a:custGeom>
          <a:solidFill>
            <a:srgbClr val="E5E5E5"/>
          </a:solidFill>
          <a:ln w="291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Open Sans"/>
              <a:ea typeface="DejaVu Sans"/>
            </a:endParaRPr>
          </a:p>
        </p:txBody>
      </p:sp>
      <p:sp>
        <p:nvSpPr>
          <p:cNvPr id="377" name="CustomShape 13"/>
          <p:cNvSpPr/>
          <p:nvPr/>
        </p:nvSpPr>
        <p:spPr>
          <a:xfrm>
            <a:off x="360000" y="6660000"/>
            <a:ext cx="9206640" cy="39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НЕ ЯВЛЯЕТСЯ ГРАДООБРАЗУЮЩЕЙ ОРГАНИЗАЦИЕЙ</a:t>
            </a:r>
            <a:endParaRPr lang="ru-RU" sz="2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78" name="CustomShape 14"/>
          <p:cNvSpPr/>
          <p:nvPr/>
        </p:nvSpPr>
        <p:spPr>
          <a:xfrm>
            <a:off x="612000" y="2304000"/>
            <a:ext cx="8774640" cy="42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РЕГИСТРАЦИЯ НА ТЕРРИТОРИИ МОНОГОРОДА</a:t>
            </a:r>
            <a:endParaRPr lang="ru-RU" sz="2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79" name="CustomShape 15"/>
          <p:cNvSpPr/>
          <p:nvPr/>
        </p:nvSpPr>
        <p:spPr>
          <a:xfrm>
            <a:off x="369000" y="5676840"/>
            <a:ext cx="9422640" cy="710640"/>
          </a:xfrm>
          <a:custGeom>
            <a:avLst/>
            <a:gdLst>
              <a:gd name="textAreaLeft" fmla="*/ 0 w 9422640"/>
              <a:gd name="textAreaRight" fmla="*/ 9426600 w 9422640"/>
              <a:gd name="textAreaTop" fmla="*/ 0 h 710640"/>
              <a:gd name="textAreaBottom" fmla="*/ 714600 h 710640"/>
            </a:gdLst>
            <a:ahLst/>
            <a:cxnLst/>
            <a:rect l="textAreaLeft" t="textAreaTop" r="textAreaRight" b="textAreaBottom"/>
            <a:pathLst>
              <a:path w="26202" h="2002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7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7"/>
                  <a:pt x="0" y="275"/>
                  <a:pt x="0" y="334"/>
                </a:cubicBezTo>
                <a:lnTo>
                  <a:pt x="0" y="1667"/>
                </a:lnTo>
                <a:lnTo>
                  <a:pt x="0" y="1668"/>
                </a:lnTo>
                <a:cubicBezTo>
                  <a:pt x="0" y="1726"/>
                  <a:pt x="15" y="1784"/>
                  <a:pt x="45" y="1834"/>
                </a:cubicBezTo>
                <a:cubicBezTo>
                  <a:pt x="74" y="1885"/>
                  <a:pt x="116" y="1927"/>
                  <a:pt x="167" y="1956"/>
                </a:cubicBezTo>
                <a:cubicBezTo>
                  <a:pt x="217" y="1986"/>
                  <a:pt x="275" y="2001"/>
                  <a:pt x="334" y="2001"/>
                </a:cubicBezTo>
                <a:lnTo>
                  <a:pt x="25867" y="2001"/>
                </a:lnTo>
                <a:lnTo>
                  <a:pt x="25867" y="2001"/>
                </a:lnTo>
                <a:cubicBezTo>
                  <a:pt x="25926" y="2001"/>
                  <a:pt x="25984" y="1986"/>
                  <a:pt x="26034" y="1956"/>
                </a:cubicBezTo>
                <a:cubicBezTo>
                  <a:pt x="26085" y="1927"/>
                  <a:pt x="26127" y="1885"/>
                  <a:pt x="26156" y="1834"/>
                </a:cubicBezTo>
                <a:cubicBezTo>
                  <a:pt x="26186" y="1784"/>
                  <a:pt x="26201" y="1726"/>
                  <a:pt x="26201" y="1668"/>
                </a:cubicBezTo>
                <a:lnTo>
                  <a:pt x="26200" y="333"/>
                </a:lnTo>
                <a:lnTo>
                  <a:pt x="26201" y="334"/>
                </a:lnTo>
                <a:lnTo>
                  <a:pt x="26201" y="334"/>
                </a:lnTo>
                <a:cubicBezTo>
                  <a:pt x="26201" y="275"/>
                  <a:pt x="26186" y="217"/>
                  <a:pt x="26156" y="167"/>
                </a:cubicBezTo>
                <a:cubicBezTo>
                  <a:pt x="26127" y="116"/>
                  <a:pt x="26085" y="74"/>
                  <a:pt x="26034" y="45"/>
                </a:cubicBezTo>
                <a:cubicBezTo>
                  <a:pt x="25984" y="15"/>
                  <a:pt x="25926" y="0"/>
                  <a:pt x="25867" y="0"/>
                </a:cubicBezTo>
                <a:lnTo>
                  <a:pt x="333" y="0"/>
                </a:lnTo>
              </a:path>
            </a:pathLst>
          </a:custGeom>
          <a:solidFill>
            <a:srgbClr val="E5E5E5"/>
          </a:solidFill>
          <a:ln w="291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4400" tIns="59400" rIns="104400" bIns="594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Arial"/>
              </a:rPr>
              <a:t>ОТСУТСТВИЕ ФИЛИАЛА ИЛИ ПРЕДСТАВИТЕЛЬСТВА </a:t>
            </a:r>
            <a:endParaRPr lang="ru-RU" sz="22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Arial"/>
              </a:rPr>
              <a:t>ЗА ПРЕДЕЛАМИ ТОР</a:t>
            </a:r>
            <a:endParaRPr lang="ru-RU" sz="2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80" name="CustomShape 16"/>
          <p:cNvSpPr/>
          <p:nvPr/>
        </p:nvSpPr>
        <p:spPr>
          <a:xfrm>
            <a:off x="360720" y="4777560"/>
            <a:ext cx="9422640" cy="710640"/>
          </a:xfrm>
          <a:custGeom>
            <a:avLst/>
            <a:gdLst>
              <a:gd name="textAreaLeft" fmla="*/ 0 w 9422640"/>
              <a:gd name="textAreaRight" fmla="*/ 9426600 w 9422640"/>
              <a:gd name="textAreaTop" fmla="*/ 0 h 710640"/>
              <a:gd name="textAreaBottom" fmla="*/ 714600 h 710640"/>
            </a:gdLst>
            <a:ahLst/>
            <a:cxnLst/>
            <a:rect l="textAreaLeft" t="textAreaTop" r="textAreaRight" b="textAreaBottom"/>
            <a:pathLst>
              <a:path w="26202" h="2002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7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7"/>
                  <a:pt x="0" y="275"/>
                  <a:pt x="0" y="334"/>
                </a:cubicBezTo>
                <a:lnTo>
                  <a:pt x="0" y="1667"/>
                </a:lnTo>
                <a:lnTo>
                  <a:pt x="0" y="1668"/>
                </a:lnTo>
                <a:cubicBezTo>
                  <a:pt x="0" y="1726"/>
                  <a:pt x="15" y="1784"/>
                  <a:pt x="45" y="1834"/>
                </a:cubicBezTo>
                <a:cubicBezTo>
                  <a:pt x="74" y="1885"/>
                  <a:pt x="116" y="1927"/>
                  <a:pt x="167" y="1956"/>
                </a:cubicBezTo>
                <a:cubicBezTo>
                  <a:pt x="217" y="1986"/>
                  <a:pt x="275" y="2001"/>
                  <a:pt x="334" y="2001"/>
                </a:cubicBezTo>
                <a:lnTo>
                  <a:pt x="25867" y="2001"/>
                </a:lnTo>
                <a:lnTo>
                  <a:pt x="25867" y="2001"/>
                </a:lnTo>
                <a:cubicBezTo>
                  <a:pt x="25926" y="2001"/>
                  <a:pt x="25984" y="1986"/>
                  <a:pt x="26034" y="1956"/>
                </a:cubicBezTo>
                <a:cubicBezTo>
                  <a:pt x="26085" y="1927"/>
                  <a:pt x="26127" y="1885"/>
                  <a:pt x="26156" y="1834"/>
                </a:cubicBezTo>
                <a:cubicBezTo>
                  <a:pt x="26186" y="1784"/>
                  <a:pt x="26201" y="1726"/>
                  <a:pt x="26201" y="1668"/>
                </a:cubicBezTo>
                <a:lnTo>
                  <a:pt x="26200" y="333"/>
                </a:lnTo>
                <a:lnTo>
                  <a:pt x="26201" y="334"/>
                </a:lnTo>
                <a:lnTo>
                  <a:pt x="26201" y="334"/>
                </a:lnTo>
                <a:cubicBezTo>
                  <a:pt x="26201" y="275"/>
                  <a:pt x="26186" y="217"/>
                  <a:pt x="26156" y="167"/>
                </a:cubicBezTo>
                <a:cubicBezTo>
                  <a:pt x="26127" y="116"/>
                  <a:pt x="26085" y="74"/>
                  <a:pt x="26034" y="45"/>
                </a:cubicBezTo>
                <a:cubicBezTo>
                  <a:pt x="25984" y="15"/>
                  <a:pt x="25926" y="0"/>
                  <a:pt x="25867" y="0"/>
                </a:cubicBezTo>
                <a:lnTo>
                  <a:pt x="333" y="0"/>
                </a:lnTo>
              </a:path>
            </a:pathLst>
          </a:custGeom>
          <a:solidFill>
            <a:srgbClr val="E5E5E5"/>
          </a:solidFill>
          <a:ln w="2916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4400" tIns="59400" rIns="104400" bIns="594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Arial"/>
              </a:rPr>
              <a:t>ОТСУТСТВИЕ НЕИСПОЛНЕННЫХ ОБЯЗАТЕЛЬСТВ ПО НАЛОГАМ, </a:t>
            </a:r>
            <a:endParaRPr lang="ru-RU" sz="22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Arial"/>
              </a:rPr>
              <a:t>СБОРАМ, СТРАХОВЫМ ВЗНОСАМ</a:t>
            </a:r>
            <a:endParaRPr lang="ru-RU" sz="2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ustomShape 20"/>
          <p:cNvSpPr/>
          <p:nvPr/>
        </p:nvSpPr>
        <p:spPr>
          <a:xfrm>
            <a:off x="6099480" y="715320"/>
            <a:ext cx="1976400" cy="489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solidFill>
              <a:srgbClr val="2800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Open Sans"/>
              <a:ea typeface="DejaVu Sans"/>
            </a:endParaRPr>
          </a:p>
        </p:txBody>
      </p:sp>
      <p:sp>
        <p:nvSpPr>
          <p:cNvPr id="382" name="CustomShape 21"/>
          <p:cNvSpPr/>
          <p:nvPr/>
        </p:nvSpPr>
        <p:spPr>
          <a:xfrm>
            <a:off x="4110480" y="721440"/>
            <a:ext cx="1976400" cy="489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solidFill>
              <a:srgbClr val="2800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Open Sans"/>
              <a:ea typeface="DejaVu Sans"/>
            </a:endParaRPr>
          </a:p>
        </p:txBody>
      </p:sp>
      <p:sp>
        <p:nvSpPr>
          <p:cNvPr id="383" name="CustomShape 22"/>
          <p:cNvSpPr/>
          <p:nvPr/>
        </p:nvSpPr>
        <p:spPr>
          <a:xfrm>
            <a:off x="144000" y="217080"/>
            <a:ext cx="9782640" cy="421560"/>
          </a:xfrm>
          <a:custGeom>
            <a:avLst/>
            <a:gdLst>
              <a:gd name="textAreaLeft" fmla="*/ 0 w 9782640"/>
              <a:gd name="textAreaRight" fmla="*/ 9786600 w 9782640"/>
              <a:gd name="textAreaTop" fmla="*/ 0 h 421560"/>
              <a:gd name="textAreaBottom" fmla="*/ 425520 h 421560"/>
            </a:gdLst>
            <a:ahLst/>
            <a:cxnLst/>
            <a:rect l="textAreaLeft" t="textAreaTop" r="textAreaRight" b="textAreaBottom"/>
            <a:pathLst>
              <a:path w="27203" h="1273">
                <a:moveTo>
                  <a:pt x="152" y="1"/>
                </a:moveTo>
                <a:lnTo>
                  <a:pt x="152" y="1"/>
                </a:lnTo>
                <a:cubicBezTo>
                  <a:pt x="125" y="1"/>
                  <a:pt x="99" y="8"/>
                  <a:pt x="76" y="21"/>
                </a:cubicBezTo>
                <a:cubicBezTo>
                  <a:pt x="53" y="35"/>
                  <a:pt x="34" y="54"/>
                  <a:pt x="21" y="77"/>
                </a:cubicBezTo>
                <a:cubicBezTo>
                  <a:pt x="7" y="100"/>
                  <a:pt x="0" y="126"/>
                  <a:pt x="0" y="153"/>
                </a:cubicBezTo>
                <a:lnTo>
                  <a:pt x="1" y="1120"/>
                </a:lnTo>
                <a:lnTo>
                  <a:pt x="1" y="1120"/>
                </a:lnTo>
                <a:cubicBezTo>
                  <a:pt x="1" y="1147"/>
                  <a:pt x="8" y="1173"/>
                  <a:pt x="21" y="1196"/>
                </a:cubicBezTo>
                <a:cubicBezTo>
                  <a:pt x="35" y="1219"/>
                  <a:pt x="54" y="1238"/>
                  <a:pt x="77" y="1251"/>
                </a:cubicBezTo>
                <a:cubicBezTo>
                  <a:pt x="100" y="1265"/>
                  <a:pt x="126" y="1272"/>
                  <a:pt x="153" y="1272"/>
                </a:cubicBezTo>
                <a:lnTo>
                  <a:pt x="27050" y="1272"/>
                </a:lnTo>
                <a:lnTo>
                  <a:pt x="27050" y="1272"/>
                </a:lnTo>
                <a:cubicBezTo>
                  <a:pt x="27077" y="1272"/>
                  <a:pt x="27103" y="1265"/>
                  <a:pt x="27126" y="1252"/>
                </a:cubicBezTo>
                <a:cubicBezTo>
                  <a:pt x="27149" y="1238"/>
                  <a:pt x="27168" y="1219"/>
                  <a:pt x="27181" y="1196"/>
                </a:cubicBezTo>
                <a:cubicBezTo>
                  <a:pt x="27195" y="1173"/>
                  <a:pt x="27202" y="1147"/>
                  <a:pt x="27202" y="1120"/>
                </a:cubicBezTo>
                <a:lnTo>
                  <a:pt x="27202" y="152"/>
                </a:lnTo>
                <a:lnTo>
                  <a:pt x="27202" y="152"/>
                </a:lnTo>
                <a:lnTo>
                  <a:pt x="27202" y="152"/>
                </a:lnTo>
                <a:cubicBezTo>
                  <a:pt x="27202" y="125"/>
                  <a:pt x="27195" y="99"/>
                  <a:pt x="27182" y="76"/>
                </a:cubicBezTo>
                <a:cubicBezTo>
                  <a:pt x="27168" y="53"/>
                  <a:pt x="27149" y="34"/>
                  <a:pt x="27126" y="21"/>
                </a:cubicBezTo>
                <a:cubicBezTo>
                  <a:pt x="27103" y="7"/>
                  <a:pt x="27077" y="0"/>
                  <a:pt x="27050" y="0"/>
                </a:cubicBezTo>
                <a:lnTo>
                  <a:pt x="152" y="1"/>
                </a:lnTo>
              </a:path>
            </a:pathLst>
          </a:custGeom>
          <a:solidFill>
            <a:srgbClr val="3465A4"/>
          </a:solidFill>
          <a:ln w="0">
            <a:solidFill>
              <a:srgbClr val="3465A4"/>
            </a:solidFill>
          </a:ln>
          <a:effectLst>
            <a:outerShdw dist="101823" dir="2700000">
              <a:srgbClr val="DDDD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2200" b="1" strike="noStrike" spc="-12">
                <a:solidFill>
                  <a:srgbClr val="FFFFFF"/>
                </a:solidFill>
                <a:latin typeface="Arial"/>
                <a:ea typeface="Arial"/>
              </a:rPr>
              <a:t>Поддержка МСП</a:t>
            </a:r>
            <a:endParaRPr lang="ru-RU" sz="2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84" name="CustomShape 23"/>
          <p:cNvSpPr/>
          <p:nvPr/>
        </p:nvSpPr>
        <p:spPr>
          <a:xfrm>
            <a:off x="9236160" y="5143680"/>
            <a:ext cx="256320" cy="136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defTabSz="914400">
              <a:lnSpc>
                <a:spcPct val="93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004586"/>
                </a:solidFill>
                <a:latin typeface="Arial"/>
                <a:ea typeface="Arial"/>
              </a:rPr>
              <a:t> </a:t>
            </a: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  <a:p>
            <a:pPr algn="ctr" defTabSz="914400">
              <a:lnSpc>
                <a:spcPct val="93000"/>
              </a:lnSpc>
              <a:tabLst>
                <a:tab pos="0" algn="l"/>
              </a:tabLst>
            </a:pP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  <a:p>
            <a:pPr algn="ctr" defTabSz="914400">
              <a:lnSpc>
                <a:spcPct val="93000"/>
              </a:lnSpc>
              <a:tabLst>
                <a:tab pos="0" algn="l"/>
              </a:tabLst>
            </a:pP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93000"/>
              </a:lnSpc>
              <a:tabLst>
                <a:tab pos="0" algn="l"/>
              </a:tabLst>
            </a:pP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85" name="CustomShape 24"/>
          <p:cNvSpPr/>
          <p:nvPr/>
        </p:nvSpPr>
        <p:spPr>
          <a:xfrm>
            <a:off x="513360" y="432000"/>
            <a:ext cx="9205560" cy="448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  <a:spcAft>
                <a:spcPts val="850"/>
              </a:spcAft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  <a:spcAft>
                <a:spcPts val="850"/>
              </a:spcAft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86" name="CustomShape 25"/>
          <p:cNvSpPr/>
          <p:nvPr/>
        </p:nvSpPr>
        <p:spPr>
          <a:xfrm>
            <a:off x="224640" y="6030720"/>
            <a:ext cx="9782640" cy="360720"/>
          </a:xfrm>
          <a:custGeom>
            <a:avLst/>
            <a:gdLst>
              <a:gd name="textAreaLeft" fmla="*/ 0 w 9782640"/>
              <a:gd name="textAreaRight" fmla="*/ 9786600 w 9782640"/>
              <a:gd name="textAreaTop" fmla="*/ 0 h 360720"/>
              <a:gd name="textAreaBottom" fmla="*/ 364680 h 360720"/>
            </a:gdLst>
            <a:ahLst/>
            <a:cxnLst/>
            <a:rect l="textAreaLeft" t="textAreaTop" r="textAreaRight" b="textAreaBottom"/>
            <a:pathLst>
              <a:path w="27203" h="1092">
                <a:moveTo>
                  <a:pt x="130" y="1"/>
                </a:moveTo>
                <a:lnTo>
                  <a:pt x="130" y="1"/>
                </a:lnTo>
                <a:cubicBezTo>
                  <a:pt x="107" y="1"/>
                  <a:pt x="85" y="7"/>
                  <a:pt x="65" y="18"/>
                </a:cubicBezTo>
                <a:cubicBezTo>
                  <a:pt x="45" y="30"/>
                  <a:pt x="29" y="46"/>
                  <a:pt x="17" y="66"/>
                </a:cubicBezTo>
                <a:cubicBezTo>
                  <a:pt x="6" y="86"/>
                  <a:pt x="0" y="108"/>
                  <a:pt x="0" y="131"/>
                </a:cubicBezTo>
                <a:lnTo>
                  <a:pt x="1" y="961"/>
                </a:lnTo>
                <a:lnTo>
                  <a:pt x="1" y="961"/>
                </a:lnTo>
                <a:cubicBezTo>
                  <a:pt x="1" y="984"/>
                  <a:pt x="7" y="1006"/>
                  <a:pt x="18" y="1026"/>
                </a:cubicBezTo>
                <a:cubicBezTo>
                  <a:pt x="30" y="1046"/>
                  <a:pt x="46" y="1062"/>
                  <a:pt x="66" y="1074"/>
                </a:cubicBezTo>
                <a:cubicBezTo>
                  <a:pt x="86" y="1085"/>
                  <a:pt x="108" y="1091"/>
                  <a:pt x="131" y="1091"/>
                </a:cubicBezTo>
                <a:lnTo>
                  <a:pt x="27072" y="1091"/>
                </a:lnTo>
                <a:lnTo>
                  <a:pt x="27072" y="1091"/>
                </a:lnTo>
                <a:cubicBezTo>
                  <a:pt x="27095" y="1091"/>
                  <a:pt x="27117" y="1085"/>
                  <a:pt x="27137" y="1074"/>
                </a:cubicBezTo>
                <a:cubicBezTo>
                  <a:pt x="27157" y="1062"/>
                  <a:pt x="27173" y="1046"/>
                  <a:pt x="27185" y="1026"/>
                </a:cubicBezTo>
                <a:cubicBezTo>
                  <a:pt x="27196" y="1006"/>
                  <a:pt x="27202" y="984"/>
                  <a:pt x="27202" y="961"/>
                </a:cubicBezTo>
                <a:lnTo>
                  <a:pt x="27202" y="130"/>
                </a:lnTo>
                <a:lnTo>
                  <a:pt x="27202" y="130"/>
                </a:lnTo>
                <a:lnTo>
                  <a:pt x="27202" y="130"/>
                </a:lnTo>
                <a:cubicBezTo>
                  <a:pt x="27202" y="107"/>
                  <a:pt x="27196" y="85"/>
                  <a:pt x="27185" y="65"/>
                </a:cubicBezTo>
                <a:cubicBezTo>
                  <a:pt x="27173" y="45"/>
                  <a:pt x="27157" y="29"/>
                  <a:pt x="27137" y="17"/>
                </a:cubicBezTo>
                <a:cubicBezTo>
                  <a:pt x="27117" y="6"/>
                  <a:pt x="27095" y="0"/>
                  <a:pt x="27072" y="0"/>
                </a:cubicBezTo>
                <a:lnTo>
                  <a:pt x="130" y="1"/>
                </a:lnTo>
              </a:path>
            </a:pathLst>
          </a:custGeom>
          <a:solidFill>
            <a:srgbClr val="3465A4"/>
          </a:solidFill>
          <a:ln w="0">
            <a:solidFill>
              <a:srgbClr val="3465A4"/>
            </a:solidFill>
          </a:ln>
          <a:effectLst>
            <a:outerShdw dist="101823" dir="2700000">
              <a:srgbClr val="DDDD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800" b="1" strike="noStrike" spc="-12">
                <a:solidFill>
                  <a:srgbClr val="FFFFFF"/>
                </a:solidFill>
                <a:latin typeface="Arial"/>
                <a:ea typeface="Arial"/>
              </a:rPr>
              <a:t>    Более 50 мер поддержки – сайт: </a:t>
            </a:r>
            <a:r>
              <a:rPr lang="en-US" sz="1800" b="1" strike="noStrike" spc="-12">
                <a:solidFill>
                  <a:srgbClr val="FFFFFF"/>
                </a:solidFill>
                <a:latin typeface="Arial"/>
                <a:ea typeface="Arial"/>
              </a:rPr>
              <a:t>https://invest45.ru</a:t>
            </a: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87" name="CustomShape 26"/>
          <p:cNvSpPr/>
          <p:nvPr/>
        </p:nvSpPr>
        <p:spPr>
          <a:xfrm>
            <a:off x="4179600" y="2377080"/>
            <a:ext cx="1790640" cy="201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500" b="0" strike="noStrike" spc="-1">
              <a:solidFill>
                <a:srgbClr val="000000"/>
              </a:solidFill>
              <a:latin typeface="Open Sans"/>
            </a:endParaRPr>
          </a:p>
          <a:p>
            <a:pPr marL="166680" indent="-166680" defTabSz="914400">
              <a:lnSpc>
                <a:spcPct val="100000"/>
              </a:lnSpc>
              <a:buClr>
                <a:srgbClr val="376092"/>
              </a:buClr>
              <a:buFont typeface="Wingdings" charset="2"/>
              <a:buChar char=""/>
            </a:pPr>
            <a:r>
              <a:rPr lang="ru-RU" sz="1500" b="1" strike="noStrike" spc="-1">
                <a:solidFill>
                  <a:srgbClr val="000000"/>
                </a:solidFill>
                <a:latin typeface="Arial"/>
                <a:ea typeface="DejaVu Sans"/>
              </a:rPr>
              <a:t>Ставка от 0,1%</a:t>
            </a:r>
            <a:endParaRPr lang="ru-RU" sz="1500" b="0" strike="noStrike" spc="-1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endParaRPr lang="ru-RU" sz="1500" b="0" strike="noStrike" spc="-1">
              <a:solidFill>
                <a:srgbClr val="000000"/>
              </a:solidFill>
              <a:latin typeface="Open Sans"/>
            </a:endParaRPr>
          </a:p>
          <a:p>
            <a:pPr marL="166680" indent="-166680" defTabSz="914400">
              <a:lnSpc>
                <a:spcPct val="100000"/>
              </a:lnSpc>
              <a:buClr>
                <a:srgbClr val="376092"/>
              </a:buClr>
              <a:buFont typeface="Wingdings" charset="2"/>
              <a:buChar char=""/>
            </a:pPr>
            <a:r>
              <a:rPr lang="ru-RU" sz="1500" b="1" strike="noStrike" spc="-1">
                <a:solidFill>
                  <a:srgbClr val="000000"/>
                </a:solidFill>
                <a:latin typeface="Arial"/>
                <a:ea typeface="DejaVu Sans"/>
              </a:rPr>
              <a:t>До 5 млн. руб.</a:t>
            </a:r>
            <a:endParaRPr lang="ru-RU" sz="1500" b="0" strike="noStrike" spc="-1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endParaRPr lang="ru-RU" sz="1500" b="0" strike="noStrike" spc="-1">
              <a:solidFill>
                <a:srgbClr val="000000"/>
              </a:solidFill>
              <a:latin typeface="Open Sans"/>
            </a:endParaRPr>
          </a:p>
          <a:p>
            <a:pPr marL="166680" indent="-166680" defTabSz="914400">
              <a:lnSpc>
                <a:spcPct val="100000"/>
              </a:lnSpc>
              <a:buClr>
                <a:srgbClr val="376092"/>
              </a:buClr>
              <a:buFont typeface="Wingdings" charset="2"/>
              <a:buChar char=""/>
            </a:pPr>
            <a:r>
              <a:rPr lang="ru-RU" sz="1500" b="1" strike="noStrike" spc="-1">
                <a:solidFill>
                  <a:srgbClr val="000000"/>
                </a:solidFill>
                <a:latin typeface="Arial"/>
                <a:ea typeface="DejaVu Sans"/>
              </a:rPr>
              <a:t>До 36 мес.</a:t>
            </a:r>
            <a:endParaRPr lang="ru-RU" sz="15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88" name="CustomShape 42"/>
          <p:cNvSpPr/>
          <p:nvPr/>
        </p:nvSpPr>
        <p:spPr>
          <a:xfrm>
            <a:off x="6146640" y="2372040"/>
            <a:ext cx="1928520" cy="228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166680" indent="-166680" defTabSz="914400">
              <a:lnSpc>
                <a:spcPct val="100000"/>
              </a:lnSpc>
              <a:buClr>
                <a:srgbClr val="376092"/>
              </a:buClr>
              <a:buFont typeface="Wingdings" charset="2"/>
              <a:buChar char=""/>
            </a:pPr>
            <a:r>
              <a:rPr lang="ru-RU" sz="1500" b="1" strike="noStrike" spc="-1">
                <a:solidFill>
                  <a:srgbClr val="000000"/>
                </a:solidFill>
                <a:latin typeface="Arial"/>
                <a:ea typeface="DejaVu Sans"/>
              </a:rPr>
              <a:t>Поручительство </a:t>
            </a:r>
            <a:endParaRPr lang="ru-RU" sz="1500" b="0" strike="noStrike" spc="-1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r>
              <a:rPr lang="ru-RU" sz="1500" b="1" strike="noStrike" spc="-1">
                <a:solidFill>
                  <a:srgbClr val="000000"/>
                </a:solidFill>
                <a:latin typeface="Arial"/>
                <a:ea typeface="DejaVu Sans"/>
              </a:rPr>
              <a:t>до 25 млн. руб. </a:t>
            </a:r>
            <a:endParaRPr lang="ru-RU" sz="1500" b="0" strike="noStrike" spc="-1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endParaRPr lang="ru-RU" sz="1500" b="0" strike="noStrike" spc="-1">
              <a:solidFill>
                <a:srgbClr val="000000"/>
              </a:solidFill>
              <a:latin typeface="Open Sans"/>
            </a:endParaRPr>
          </a:p>
          <a:p>
            <a:pPr marL="166680" indent="-166680" defTabSz="914400">
              <a:lnSpc>
                <a:spcPct val="100000"/>
              </a:lnSpc>
              <a:buClr>
                <a:srgbClr val="376092"/>
              </a:buClr>
              <a:buFont typeface="Wingdings" charset="2"/>
              <a:buChar char=""/>
            </a:pPr>
            <a:r>
              <a:rPr lang="ru-RU" sz="1500" b="1" strike="noStrike" spc="-1">
                <a:solidFill>
                  <a:srgbClr val="000000"/>
                </a:solidFill>
                <a:latin typeface="Arial"/>
                <a:ea typeface="DejaVu Sans"/>
              </a:rPr>
              <a:t>Ставка 0,5–1,25%</a:t>
            </a:r>
            <a:endParaRPr lang="ru-RU" sz="1500" b="0" strike="noStrike" spc="-1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endParaRPr lang="ru-RU" sz="1500" b="0" strike="noStrike" spc="-1">
              <a:solidFill>
                <a:srgbClr val="000000"/>
              </a:solidFill>
              <a:latin typeface="Open Sans"/>
            </a:endParaRPr>
          </a:p>
          <a:p>
            <a:pPr marL="166680" indent="-166680" defTabSz="914400">
              <a:lnSpc>
                <a:spcPct val="100000"/>
              </a:lnSpc>
              <a:buClr>
                <a:srgbClr val="376092"/>
              </a:buClr>
              <a:buFont typeface="Wingdings" charset="2"/>
              <a:buChar char=""/>
            </a:pPr>
            <a:r>
              <a:rPr lang="ru-RU" sz="1500" b="1" strike="noStrike" spc="-1">
                <a:solidFill>
                  <a:srgbClr val="000000"/>
                </a:solidFill>
                <a:latin typeface="Arial"/>
                <a:ea typeface="DejaVu Sans"/>
              </a:rPr>
              <a:t>До 50% от суммы кредита</a:t>
            </a:r>
            <a:endParaRPr lang="ru-RU" sz="15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89" name="CustomShape 43"/>
          <p:cNvSpPr/>
          <p:nvPr/>
        </p:nvSpPr>
        <p:spPr>
          <a:xfrm>
            <a:off x="2376000" y="6544800"/>
            <a:ext cx="5318640" cy="56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500" b="1" strike="noStrike" spc="-1">
                <a:solidFill>
                  <a:srgbClr val="000000"/>
                </a:solidFill>
                <a:latin typeface="Arial"/>
                <a:ea typeface="DejaVu Sans"/>
              </a:rPr>
              <a:t>Контактный телефон 8 (800) 250-47-31 </a:t>
            </a:r>
            <a:endParaRPr lang="ru-RU" sz="15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90" name="CustomShape 44"/>
          <p:cNvSpPr/>
          <p:nvPr/>
        </p:nvSpPr>
        <p:spPr>
          <a:xfrm>
            <a:off x="128160" y="699480"/>
            <a:ext cx="1976400" cy="489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solidFill>
              <a:srgbClr val="2800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Open Sans"/>
              <a:ea typeface="DejaVu Sans"/>
            </a:endParaRPr>
          </a:p>
        </p:txBody>
      </p:sp>
      <p:sp>
        <p:nvSpPr>
          <p:cNvPr id="391" name="CustomShape 45"/>
          <p:cNvSpPr/>
          <p:nvPr/>
        </p:nvSpPr>
        <p:spPr>
          <a:xfrm>
            <a:off x="2122560" y="721440"/>
            <a:ext cx="1976400" cy="489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solidFill>
              <a:srgbClr val="2800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Open Sans"/>
              <a:ea typeface="DejaVu Sans"/>
            </a:endParaRPr>
          </a:p>
        </p:txBody>
      </p:sp>
      <p:sp>
        <p:nvSpPr>
          <p:cNvPr id="392" name="CustomShape 46"/>
          <p:cNvSpPr/>
          <p:nvPr/>
        </p:nvSpPr>
        <p:spPr>
          <a:xfrm>
            <a:off x="2170800" y="2283120"/>
            <a:ext cx="1966680" cy="244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166680" indent="-166680" defTabSz="914400">
              <a:lnSpc>
                <a:spcPct val="100000"/>
              </a:lnSpc>
              <a:buClr>
                <a:srgbClr val="376092"/>
              </a:buClr>
              <a:buFont typeface="Wingdings" charset="2"/>
              <a:buChar char=""/>
            </a:pPr>
            <a:r>
              <a:rPr lang="ru-RU" sz="1500" b="1" strike="noStrike" spc="-1">
                <a:solidFill>
                  <a:srgbClr val="000000"/>
                </a:solidFill>
                <a:latin typeface="Arial"/>
                <a:ea typeface="DejaVu Sans"/>
              </a:rPr>
              <a:t>50% от суммы затрат на уплату паушального взноса</a:t>
            </a:r>
            <a:endParaRPr lang="ru-RU" sz="1500" b="0" strike="noStrike" spc="-1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endParaRPr lang="ru-RU" sz="1500" b="0" strike="noStrike" spc="-1">
              <a:solidFill>
                <a:srgbClr val="000000"/>
              </a:solidFill>
              <a:latin typeface="Open Sans"/>
            </a:endParaRPr>
          </a:p>
          <a:p>
            <a:pPr marL="166680" indent="-166680" defTabSz="914400">
              <a:lnSpc>
                <a:spcPct val="100000"/>
              </a:lnSpc>
              <a:buClr>
                <a:srgbClr val="376092"/>
              </a:buClr>
              <a:buFont typeface="Wingdings" charset="2"/>
              <a:buChar char=""/>
            </a:pPr>
            <a:r>
              <a:rPr lang="ru-RU" sz="1500" b="1" strike="noStrike" spc="-1">
                <a:solidFill>
                  <a:srgbClr val="000000"/>
                </a:solidFill>
                <a:latin typeface="Arial"/>
                <a:ea typeface="DejaVu Sans"/>
              </a:rPr>
              <a:t>До 300 тыс. руб. на одного получателя</a:t>
            </a:r>
            <a:endParaRPr lang="ru-RU" sz="1500" b="0" strike="noStrike" spc="-1">
              <a:solidFill>
                <a:srgbClr val="000000"/>
              </a:solidFill>
              <a:latin typeface="Open Sans"/>
            </a:endParaRPr>
          </a:p>
          <a:p>
            <a:pPr algn="ctr" defTabSz="914400">
              <a:lnSpc>
                <a:spcPct val="100000"/>
              </a:lnSpc>
            </a:pPr>
            <a:endParaRPr lang="ru-RU" sz="1500" b="0" strike="noStrike" spc="-1">
              <a:solidFill>
                <a:srgbClr val="000000"/>
              </a:solidFill>
              <a:latin typeface="Open Sans"/>
            </a:endParaRPr>
          </a:p>
          <a:p>
            <a:pPr algn="ctr" defTabSz="914400">
              <a:lnSpc>
                <a:spcPct val="100000"/>
              </a:lnSpc>
            </a:pPr>
            <a:endParaRPr lang="ru-RU" sz="15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93" name="CustomShape 47"/>
          <p:cNvSpPr/>
          <p:nvPr/>
        </p:nvSpPr>
        <p:spPr>
          <a:xfrm>
            <a:off x="160200" y="2377080"/>
            <a:ext cx="1927800" cy="283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376092"/>
              </a:buClr>
              <a:buFont typeface="Wingdings" charset="2"/>
              <a:buChar char=""/>
            </a:pPr>
            <a:r>
              <a:rPr lang="ru-RU" sz="1500" b="1" strike="noStrike" spc="-1">
                <a:solidFill>
                  <a:srgbClr val="000000"/>
                </a:solidFill>
                <a:latin typeface="Arial"/>
                <a:ea typeface="DejaVu Sans"/>
              </a:rPr>
              <a:t>до 60 млн. руб. (ежегодно)</a:t>
            </a:r>
            <a:endParaRPr lang="ru-RU" sz="1500" b="0" strike="noStrike" spc="-1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r>
              <a:rPr lang="ru-RU" sz="1500" b="1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</a:t>
            </a:r>
            <a:endParaRPr lang="ru-RU" sz="1500" b="0" strike="noStrike" spc="-1">
              <a:solidFill>
                <a:srgbClr val="000000"/>
              </a:solidFill>
              <a:latin typeface="Open Sans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376092"/>
              </a:buClr>
              <a:buFont typeface="Wingdings" charset="2"/>
              <a:buChar char=""/>
            </a:pPr>
            <a:r>
              <a:rPr lang="ru-RU" sz="1500" b="1" strike="noStrike" spc="-1">
                <a:solidFill>
                  <a:srgbClr val="000000"/>
                </a:solidFill>
                <a:latin typeface="Arial"/>
                <a:ea typeface="DejaVu Sans"/>
              </a:rPr>
              <a:t>до 70% от стоимости оборудования</a:t>
            </a:r>
            <a:endParaRPr lang="ru-RU" sz="1500" b="0" strike="noStrike" spc="-1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endParaRPr lang="ru-RU" sz="1500" b="0" strike="noStrike" spc="-1">
              <a:solidFill>
                <a:srgbClr val="000000"/>
              </a:solidFill>
              <a:latin typeface="Open Sans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100" b="1" strike="noStrike" spc="-1">
                <a:solidFill>
                  <a:srgbClr val="000000"/>
                </a:solidFill>
                <a:latin typeface="Open Sans"/>
                <a:ea typeface="DejaVu Sans"/>
              </a:rPr>
              <a:t>(Возможны изменения в нормативные акты в части предоставления возмещения части затрат!)</a:t>
            </a:r>
            <a:endParaRPr lang="ru-RU" sz="1100" b="0" strike="noStrike" spc="-1">
              <a:solidFill>
                <a:srgbClr val="000000"/>
              </a:solidFill>
              <a:latin typeface="Open Sans"/>
            </a:endParaRPr>
          </a:p>
          <a:p>
            <a:pPr algn="ctr" defTabSz="914400">
              <a:lnSpc>
                <a:spcPct val="100000"/>
              </a:lnSpc>
            </a:pPr>
            <a:endParaRPr lang="ru-RU" sz="1500" b="0" strike="noStrike" spc="-1">
              <a:solidFill>
                <a:srgbClr val="000000"/>
              </a:solidFill>
              <a:latin typeface="Open Sans"/>
            </a:endParaRPr>
          </a:p>
          <a:p>
            <a:pPr algn="ctr" defTabSz="914400">
              <a:lnSpc>
                <a:spcPct val="100000"/>
              </a:lnSpc>
            </a:pPr>
            <a:endParaRPr lang="ru-RU" sz="15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94" name="TextBox 1"/>
          <p:cNvSpPr/>
          <p:nvPr/>
        </p:nvSpPr>
        <p:spPr>
          <a:xfrm>
            <a:off x="128160" y="704160"/>
            <a:ext cx="1976400" cy="5929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  <a:effectLst>
            <a:outerShdw blurRad="50760" dist="38160" dir="5400000" algn="t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1199"/>
              </a:spcBef>
              <a:spcAft>
                <a:spcPts val="998"/>
              </a:spcAft>
            </a:pPr>
            <a:r>
              <a:rPr lang="ru-RU" sz="1100" b="1" i="1" strike="noStrike" spc="-1">
                <a:solidFill>
                  <a:schemeClr val="lt1"/>
                </a:solidFill>
                <a:latin typeface="Arial"/>
                <a:ea typeface="DejaVu Sans"/>
              </a:rPr>
              <a:t>Возмещение части затрат по договорам лизинга</a:t>
            </a:r>
            <a:endParaRPr lang="ru-RU" sz="11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95" name="TextBox 7"/>
          <p:cNvSpPr/>
          <p:nvPr/>
        </p:nvSpPr>
        <p:spPr>
          <a:xfrm>
            <a:off x="2130480" y="701640"/>
            <a:ext cx="1976400" cy="7606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  <a:effectLst>
            <a:outerShdw blurRad="50760" dist="38160" dir="5400000" algn="t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1199"/>
              </a:spcBef>
              <a:spcAft>
                <a:spcPts val="998"/>
              </a:spcAft>
            </a:pPr>
            <a:r>
              <a:rPr lang="ru-RU" sz="1100" b="1" i="1" strike="noStrike" spc="-1">
                <a:solidFill>
                  <a:schemeClr val="lt1"/>
                </a:solidFill>
                <a:latin typeface="Arial"/>
                <a:ea typeface="DejaVu Sans"/>
              </a:rPr>
              <a:t>Возмещение части затрат на приобретение франшизы</a:t>
            </a:r>
            <a:endParaRPr lang="ru-RU" sz="11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96" name="TextBox 8"/>
          <p:cNvSpPr/>
          <p:nvPr/>
        </p:nvSpPr>
        <p:spPr>
          <a:xfrm>
            <a:off x="4119840" y="715320"/>
            <a:ext cx="1976400" cy="5929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  <a:effectLst>
            <a:outerShdw blurRad="50760" dist="38160" dir="5400000" algn="t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1199"/>
              </a:spcBef>
              <a:spcAft>
                <a:spcPts val="998"/>
              </a:spcAft>
            </a:pPr>
            <a:r>
              <a:rPr lang="ru-RU" sz="1100" b="1" i="1" strike="noStrike" spc="-1">
                <a:solidFill>
                  <a:schemeClr val="lt1"/>
                </a:solidFill>
                <a:latin typeface="Arial"/>
                <a:ea typeface="DejaVu Sans"/>
              </a:rPr>
              <a:t>МКК «Фонд микрофинансирования Курганской области»</a:t>
            </a:r>
            <a:endParaRPr lang="ru-RU" sz="11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97" name="TextBox 9"/>
          <p:cNvSpPr/>
          <p:nvPr/>
        </p:nvSpPr>
        <p:spPr>
          <a:xfrm>
            <a:off x="6113880" y="723240"/>
            <a:ext cx="1976400" cy="8528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  <a:effectLst>
            <a:outerShdw blurRad="50760" dist="38160" dir="5400000" algn="t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1199"/>
              </a:spcBef>
              <a:spcAft>
                <a:spcPts val="998"/>
              </a:spcAft>
            </a:pPr>
            <a:r>
              <a:rPr lang="ru-RU" sz="1000" b="1" i="1" strike="noStrike" spc="-1">
                <a:solidFill>
                  <a:schemeClr val="lt1"/>
                </a:solidFill>
                <a:latin typeface="Arial"/>
                <a:ea typeface="DejaVu Sans"/>
              </a:rPr>
              <a:t>СП «Гарантийный фонд» при Фонде «Инвестиционное агентство Курганской области»</a:t>
            </a:r>
            <a:endParaRPr lang="ru-RU" sz="10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98" name="CustomShape 48"/>
          <p:cNvSpPr/>
          <p:nvPr/>
        </p:nvSpPr>
        <p:spPr>
          <a:xfrm>
            <a:off x="8078760" y="699480"/>
            <a:ext cx="1976400" cy="489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solidFill>
              <a:srgbClr val="2800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Open Sans"/>
              <a:ea typeface="DejaVu Sans"/>
            </a:endParaRPr>
          </a:p>
        </p:txBody>
      </p:sp>
      <p:sp>
        <p:nvSpPr>
          <p:cNvPr id="399" name="TextBox 10"/>
          <p:cNvSpPr/>
          <p:nvPr/>
        </p:nvSpPr>
        <p:spPr>
          <a:xfrm>
            <a:off x="8095680" y="699480"/>
            <a:ext cx="1976400" cy="7606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  <a:effectLst>
            <a:outerShdw blurRad="50760" dist="38160" dir="5400000" algn="t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1199"/>
              </a:spcBef>
              <a:spcAft>
                <a:spcPts val="998"/>
              </a:spcAft>
            </a:pPr>
            <a:r>
              <a:rPr lang="ru-RU" sz="1100" b="1" i="1" strike="noStrike" spc="-1">
                <a:solidFill>
                  <a:schemeClr val="lt1"/>
                </a:solidFill>
                <a:latin typeface="Arial"/>
                <a:ea typeface="DejaVu Sans"/>
              </a:rPr>
              <a:t>Возмещение части затрат на технологические присоединения</a:t>
            </a:r>
            <a:endParaRPr lang="ru-RU" sz="11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00" name="CustomShape 49"/>
          <p:cNvSpPr/>
          <p:nvPr/>
        </p:nvSpPr>
        <p:spPr>
          <a:xfrm>
            <a:off x="8159760" y="2374200"/>
            <a:ext cx="1928520" cy="228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166680" indent="-166680" defTabSz="914400">
              <a:lnSpc>
                <a:spcPct val="100000"/>
              </a:lnSpc>
              <a:buClr>
                <a:srgbClr val="376092"/>
              </a:buClr>
              <a:buFont typeface="Wingdings" charset="2"/>
              <a:buChar char=""/>
            </a:pPr>
            <a:r>
              <a:rPr lang="ru-RU" sz="1500" b="1" strike="noStrike" spc="-1">
                <a:solidFill>
                  <a:srgbClr val="000000"/>
                </a:solidFill>
                <a:latin typeface="Arial"/>
                <a:ea typeface="DejaVu Sans"/>
              </a:rPr>
              <a:t>До 50% от суммы затрат</a:t>
            </a:r>
            <a:endParaRPr lang="ru-RU" sz="1500" b="0" strike="noStrike" spc="-1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endParaRPr lang="ru-RU" sz="1500" b="0" strike="noStrike" spc="-1">
              <a:solidFill>
                <a:srgbClr val="000000"/>
              </a:solidFill>
              <a:latin typeface="Open Sans"/>
            </a:endParaRPr>
          </a:p>
          <a:p>
            <a:pPr marL="166680" indent="-166680" defTabSz="914400">
              <a:lnSpc>
                <a:spcPct val="100000"/>
              </a:lnSpc>
              <a:buClr>
                <a:srgbClr val="376092"/>
              </a:buClr>
              <a:buFont typeface="Wingdings" charset="2"/>
              <a:buChar char=""/>
            </a:pPr>
            <a:r>
              <a:rPr lang="ru-RU" sz="1500" b="1" strike="noStrike" spc="-1">
                <a:solidFill>
                  <a:srgbClr val="000000"/>
                </a:solidFill>
                <a:latin typeface="Arial"/>
                <a:ea typeface="DejaVu Sans"/>
              </a:rPr>
              <a:t>До 1,5 млн.руб.</a:t>
            </a:r>
            <a:endParaRPr lang="ru-RU" sz="15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2448000" y="1440000"/>
            <a:ext cx="6176880" cy="2657520"/>
          </a:xfrm>
          <a:custGeom>
            <a:avLst/>
            <a:gdLst>
              <a:gd name="textAreaLeft" fmla="*/ 0 w 6176880"/>
              <a:gd name="textAreaRight" fmla="*/ 6180840 w 6176880"/>
              <a:gd name="textAreaTop" fmla="*/ 0 h 2657520"/>
              <a:gd name="textAreaBottom" fmla="*/ 2661480 h 26575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95040" rIns="108000" bIns="63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93000"/>
              </a:lnSpc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93000"/>
              </a:lnSpc>
            </a:pPr>
            <a:r>
              <a:rPr lang="ru-RU" sz="2400" b="1" strike="noStrike" spc="-1">
                <a:solidFill>
                  <a:srgbClr val="004586"/>
                </a:solidFill>
                <a:latin typeface="Arial"/>
                <a:ea typeface="Arial"/>
              </a:rPr>
              <a:t>                      </a:t>
            </a: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93000"/>
              </a:lnSpc>
            </a:pPr>
            <a:r>
              <a:rPr lang="ru-RU" sz="2400" b="1" strike="noStrike" spc="-1">
                <a:solidFill>
                  <a:srgbClr val="336600"/>
                </a:solidFill>
                <a:latin typeface="Arial"/>
                <a:ea typeface="Arial"/>
              </a:rPr>
              <a:t> </a:t>
            </a: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02" name="CustomShape 2"/>
          <p:cNvSpPr/>
          <p:nvPr/>
        </p:nvSpPr>
        <p:spPr>
          <a:xfrm>
            <a:off x="9237960" y="5246280"/>
            <a:ext cx="256680" cy="136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3000"/>
              </a:lnSpc>
            </a:pPr>
            <a:r>
              <a:rPr lang="ru-RU" sz="2400" b="1" strike="noStrike" spc="-1">
                <a:solidFill>
                  <a:srgbClr val="004586"/>
                </a:solidFill>
                <a:latin typeface="Arial"/>
                <a:ea typeface="Arial"/>
              </a:rPr>
              <a:t> </a:t>
            </a: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93000"/>
              </a:lnSpc>
            </a:pPr>
            <a:r>
              <a:rPr lang="ru-RU" sz="2400" b="1" strike="noStrike" spc="-1">
                <a:solidFill>
                  <a:srgbClr val="336600"/>
                </a:solidFill>
                <a:latin typeface="Arial"/>
                <a:ea typeface="Arial"/>
              </a:rPr>
              <a:t> </a:t>
            </a: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93000"/>
              </a:lnSpc>
            </a:pPr>
            <a:r>
              <a:rPr lang="ru-RU" sz="2400" b="1" strike="noStrike" spc="-1">
                <a:solidFill>
                  <a:srgbClr val="336600"/>
                </a:solidFill>
                <a:latin typeface="Arial"/>
                <a:ea typeface="Arial"/>
              </a:rPr>
              <a:t> </a:t>
            </a: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93000"/>
              </a:lnSpc>
            </a:pPr>
            <a:r>
              <a:rPr lang="ru-RU" sz="2400" b="1" strike="noStrike" spc="-1">
                <a:solidFill>
                  <a:srgbClr val="336600"/>
                </a:solidFill>
                <a:latin typeface="Arial"/>
                <a:ea typeface="Arial"/>
              </a:rPr>
              <a:t> </a:t>
            </a: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03" name="CustomShape 3"/>
          <p:cNvSpPr/>
          <p:nvPr/>
        </p:nvSpPr>
        <p:spPr>
          <a:xfrm>
            <a:off x="1835640" y="1836000"/>
            <a:ext cx="2222640" cy="66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3000"/>
              </a:lnSpc>
            </a:pPr>
            <a:r>
              <a:rPr lang="ru-RU" sz="2000" b="1" strike="noStrike" spc="-1">
                <a:solidFill>
                  <a:srgbClr val="006600"/>
                </a:solidFill>
                <a:latin typeface="Arial"/>
                <a:ea typeface="Arial"/>
              </a:rPr>
              <a:t> </a:t>
            </a: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93000"/>
              </a:lnSpc>
            </a:pP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04" name="CustomShape 4"/>
          <p:cNvSpPr/>
          <p:nvPr/>
        </p:nvSpPr>
        <p:spPr>
          <a:xfrm>
            <a:off x="3637440" y="3666960"/>
            <a:ext cx="2414880" cy="67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3000"/>
              </a:lnSpc>
            </a:pPr>
            <a:r>
              <a:rPr lang="ru-RU" sz="2000" b="1" strike="noStrike" spc="-1">
                <a:solidFill>
                  <a:srgbClr val="0000FF"/>
                </a:solidFill>
                <a:latin typeface="Arial"/>
                <a:ea typeface="Arial"/>
              </a:rPr>
              <a:t> </a:t>
            </a: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93000"/>
              </a:lnSpc>
            </a:pP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05" name="CustomShape 5"/>
          <p:cNvSpPr/>
          <p:nvPr/>
        </p:nvSpPr>
        <p:spPr>
          <a:xfrm>
            <a:off x="717480" y="1857600"/>
            <a:ext cx="9359280" cy="43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600" b="1" strike="noStrike" spc="-1">
                <a:solidFill>
                  <a:srgbClr val="000000"/>
                </a:solidFill>
                <a:latin typeface="Calibri"/>
                <a:ea typeface="Microsoft YaHei"/>
              </a:rPr>
              <a:t>НЕ МЕНЕЕ 10 НОВЫХ РАБОЧИХ МЕСТ 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(по итогам первого года работы)</a:t>
            </a: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06" name="CustomShape 6"/>
          <p:cNvSpPr/>
          <p:nvPr/>
        </p:nvSpPr>
        <p:spPr>
          <a:xfrm>
            <a:off x="792000" y="2469960"/>
            <a:ext cx="9104760" cy="65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600" b="1" strike="noStrike" spc="-1">
                <a:solidFill>
                  <a:srgbClr val="000000"/>
                </a:solidFill>
                <a:latin typeface="Calibri"/>
                <a:ea typeface="Microsoft YaHei"/>
              </a:rPr>
              <a:t>НЕ  МЕНЕЕ 2,5 МЛН. РУБЛЕЙ КАПВЛОЖЕНИЙ</a:t>
            </a:r>
            <a:endParaRPr lang="ru-RU" sz="26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07" name="CustomShape 7"/>
          <p:cNvSpPr/>
          <p:nvPr/>
        </p:nvSpPr>
        <p:spPr>
          <a:xfrm>
            <a:off x="72000" y="195840"/>
            <a:ext cx="9926640" cy="1365840"/>
          </a:xfrm>
          <a:custGeom>
            <a:avLst/>
            <a:gdLst>
              <a:gd name="textAreaLeft" fmla="*/ 0 w 9926640"/>
              <a:gd name="textAreaRight" fmla="*/ 9930600 w 9926640"/>
              <a:gd name="textAreaTop" fmla="*/ 0 h 1365840"/>
              <a:gd name="textAreaBottom" fmla="*/ 1369800 h 1365840"/>
            </a:gdLst>
            <a:ahLst/>
            <a:cxnLst/>
            <a:rect l="textAreaLeft" t="textAreaTop" r="textAreaRight" b="textAreaBottom"/>
            <a:pathLst>
              <a:path w="27602" h="3835">
                <a:moveTo>
                  <a:pt x="457" y="0"/>
                </a:moveTo>
                <a:lnTo>
                  <a:pt x="457" y="0"/>
                </a:lnTo>
                <a:cubicBezTo>
                  <a:pt x="377" y="0"/>
                  <a:pt x="298" y="21"/>
                  <a:pt x="229" y="61"/>
                </a:cubicBezTo>
                <a:cubicBezTo>
                  <a:pt x="159" y="101"/>
                  <a:pt x="101" y="159"/>
                  <a:pt x="61" y="229"/>
                </a:cubicBezTo>
                <a:cubicBezTo>
                  <a:pt x="21" y="298"/>
                  <a:pt x="0" y="377"/>
                  <a:pt x="0" y="457"/>
                </a:cubicBezTo>
                <a:lnTo>
                  <a:pt x="0" y="3376"/>
                </a:lnTo>
                <a:lnTo>
                  <a:pt x="0" y="3377"/>
                </a:lnTo>
                <a:cubicBezTo>
                  <a:pt x="0" y="3457"/>
                  <a:pt x="21" y="3536"/>
                  <a:pt x="61" y="3605"/>
                </a:cubicBezTo>
                <a:cubicBezTo>
                  <a:pt x="101" y="3675"/>
                  <a:pt x="159" y="3733"/>
                  <a:pt x="229" y="3773"/>
                </a:cubicBezTo>
                <a:cubicBezTo>
                  <a:pt x="298" y="3813"/>
                  <a:pt x="377" y="3834"/>
                  <a:pt x="457" y="3834"/>
                </a:cubicBezTo>
                <a:lnTo>
                  <a:pt x="27143" y="3834"/>
                </a:lnTo>
                <a:lnTo>
                  <a:pt x="27144" y="3834"/>
                </a:lnTo>
                <a:cubicBezTo>
                  <a:pt x="27224" y="3834"/>
                  <a:pt x="27303" y="3813"/>
                  <a:pt x="27372" y="3773"/>
                </a:cubicBezTo>
                <a:cubicBezTo>
                  <a:pt x="27442" y="3733"/>
                  <a:pt x="27500" y="3675"/>
                  <a:pt x="27540" y="3605"/>
                </a:cubicBezTo>
                <a:cubicBezTo>
                  <a:pt x="27580" y="3536"/>
                  <a:pt x="27601" y="3457"/>
                  <a:pt x="27601" y="3377"/>
                </a:cubicBezTo>
                <a:lnTo>
                  <a:pt x="27600" y="457"/>
                </a:lnTo>
                <a:lnTo>
                  <a:pt x="27601" y="457"/>
                </a:lnTo>
                <a:lnTo>
                  <a:pt x="27601" y="457"/>
                </a:lnTo>
                <a:cubicBezTo>
                  <a:pt x="27601" y="377"/>
                  <a:pt x="27580" y="298"/>
                  <a:pt x="27540" y="229"/>
                </a:cubicBezTo>
                <a:cubicBezTo>
                  <a:pt x="27500" y="159"/>
                  <a:pt x="27442" y="101"/>
                  <a:pt x="27372" y="61"/>
                </a:cubicBezTo>
                <a:cubicBezTo>
                  <a:pt x="27303" y="21"/>
                  <a:pt x="27224" y="0"/>
                  <a:pt x="27144" y="0"/>
                </a:cubicBezTo>
                <a:lnTo>
                  <a:pt x="457" y="0"/>
                </a:lnTo>
              </a:path>
            </a:pathLst>
          </a:custGeom>
          <a:solidFill>
            <a:srgbClr val="3465A4"/>
          </a:solidFill>
          <a:ln w="0">
            <a:solidFill>
              <a:srgbClr val="3465A4"/>
            </a:solidFill>
          </a:ln>
          <a:effectLst>
            <a:outerShdw dist="101823" dir="2700000">
              <a:srgbClr val="DDDD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5">
                <a:solidFill>
                  <a:srgbClr val="FFFFFF"/>
                </a:solidFill>
                <a:latin typeface="Arial"/>
                <a:ea typeface="Arial"/>
              </a:rPr>
              <a:t>   </a:t>
            </a:r>
            <a:r>
              <a:rPr lang="ru-RU" sz="3200" b="1" strike="noStrike" spc="-15">
                <a:solidFill>
                  <a:srgbClr val="FFFFFF"/>
                </a:solidFill>
                <a:latin typeface="Arial"/>
                <a:ea typeface="Arial"/>
              </a:rPr>
              <a:t>ТРЕБОВАНИЯ,</a:t>
            </a: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</a:pPr>
            <a:r>
              <a:rPr lang="ru-RU" sz="2600" b="1" strike="noStrike" spc="-15">
                <a:solidFill>
                  <a:srgbClr val="FFFFFF"/>
                </a:solidFill>
                <a:latin typeface="Arial"/>
                <a:ea typeface="Arial"/>
              </a:rPr>
              <a:t>ПРЕДЪЯВЛЯЕМЫЕ К ИНВЕСТИЦИОННОМУ ПРОЕКТУ, </a:t>
            </a:r>
            <a:endParaRPr lang="ru-RU" sz="26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</a:pPr>
            <a:r>
              <a:rPr lang="ru-RU" sz="2600" b="1" strike="noStrike" spc="-15">
                <a:solidFill>
                  <a:srgbClr val="FFFFFF"/>
                </a:solidFill>
                <a:latin typeface="Arial"/>
                <a:ea typeface="Arial"/>
              </a:rPr>
              <a:t>РЕАЛИЗУЕМОМУ РЕЗИДЕНТОМ ТОР</a:t>
            </a:r>
            <a:endParaRPr lang="ru-RU" sz="26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08" name="CustomShape 10"/>
          <p:cNvSpPr/>
          <p:nvPr/>
        </p:nvSpPr>
        <p:spPr>
          <a:xfrm>
            <a:off x="720000" y="4032000"/>
            <a:ext cx="9062640" cy="1705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600" b="1" strike="noStrike" spc="-1">
                <a:solidFill>
                  <a:srgbClr val="000000"/>
                </a:solidFill>
                <a:latin typeface="Calibri"/>
                <a:ea typeface="DejaVu Sans"/>
              </a:rPr>
              <a:t>НЕ ПРЕДУСМАТРИВАЕТСЯ ЗАКЛЮЧЕНИЕ ДОГОВОРОВ</a:t>
            </a:r>
            <a:endParaRPr lang="ru-RU" sz="26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с градообразующей организацией (или ее дочерними организациями), в ходе исполнения которых выручка от реализации товаров, выполнения работ и оказания услуг градообразующей организации (или ее дочерним организациям) превышает 50% всей выручки</a:t>
            </a: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09" name="CustomShape 11"/>
          <p:cNvSpPr/>
          <p:nvPr/>
        </p:nvSpPr>
        <p:spPr>
          <a:xfrm>
            <a:off x="671760" y="5796000"/>
            <a:ext cx="8966880" cy="79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НЕ ПРЕДУСМАТРИВАЕТСЯ ПРИВЛЕЧЕНИЕ ИНОСТРАННОЙ РАБОЧЕЙ СИЛЫ &gt;25% ОТ ОБЩЕЙ ЧИСЛЕННОСТИ</a:t>
            </a:r>
            <a:endParaRPr lang="ru-RU" sz="2800" b="0" strike="noStrike" spc="-1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410" name="Рисунок 409"/>
          <p:cNvPicPr/>
          <p:nvPr/>
        </p:nvPicPr>
        <p:blipFill>
          <a:blip r:embed="rId2"/>
          <a:stretch/>
        </p:blipFill>
        <p:spPr>
          <a:xfrm>
            <a:off x="180000" y="1728000"/>
            <a:ext cx="602640" cy="602640"/>
          </a:xfrm>
          <a:prstGeom prst="rect">
            <a:avLst/>
          </a:prstGeom>
          <a:ln w="0">
            <a:noFill/>
          </a:ln>
        </p:spPr>
      </p:pic>
      <p:pic>
        <p:nvPicPr>
          <p:cNvPr id="411" name="Рисунок 410"/>
          <p:cNvPicPr/>
          <p:nvPr/>
        </p:nvPicPr>
        <p:blipFill>
          <a:blip r:embed="rId2"/>
          <a:stretch/>
        </p:blipFill>
        <p:spPr>
          <a:xfrm>
            <a:off x="144000" y="2412000"/>
            <a:ext cx="602640" cy="602640"/>
          </a:xfrm>
          <a:prstGeom prst="rect">
            <a:avLst/>
          </a:prstGeom>
          <a:ln w="0">
            <a:noFill/>
          </a:ln>
        </p:spPr>
      </p:pic>
      <p:pic>
        <p:nvPicPr>
          <p:cNvPr id="412" name="Рисунок 411"/>
          <p:cNvPicPr/>
          <p:nvPr/>
        </p:nvPicPr>
        <p:blipFill>
          <a:blip r:embed="rId2"/>
          <a:stretch/>
        </p:blipFill>
        <p:spPr>
          <a:xfrm>
            <a:off x="108000" y="3060000"/>
            <a:ext cx="602640" cy="602640"/>
          </a:xfrm>
          <a:prstGeom prst="rect">
            <a:avLst/>
          </a:prstGeom>
          <a:ln w="0">
            <a:noFill/>
          </a:ln>
        </p:spPr>
      </p:pic>
      <p:pic>
        <p:nvPicPr>
          <p:cNvPr id="413" name="Рисунок 412"/>
          <p:cNvPicPr/>
          <p:nvPr/>
        </p:nvPicPr>
        <p:blipFill>
          <a:blip r:embed="rId2"/>
          <a:stretch/>
        </p:blipFill>
        <p:spPr>
          <a:xfrm>
            <a:off x="108000" y="5796000"/>
            <a:ext cx="602640" cy="602640"/>
          </a:xfrm>
          <a:prstGeom prst="rect">
            <a:avLst/>
          </a:prstGeom>
          <a:ln w="0">
            <a:noFill/>
          </a:ln>
        </p:spPr>
      </p:pic>
      <p:pic>
        <p:nvPicPr>
          <p:cNvPr id="414" name="Рисунок 413"/>
          <p:cNvPicPr/>
          <p:nvPr/>
        </p:nvPicPr>
        <p:blipFill>
          <a:blip r:embed="rId2"/>
          <a:stretch/>
        </p:blipFill>
        <p:spPr>
          <a:xfrm>
            <a:off x="72000" y="4068000"/>
            <a:ext cx="602640" cy="602640"/>
          </a:xfrm>
          <a:prstGeom prst="rect">
            <a:avLst/>
          </a:prstGeom>
          <a:ln w="0">
            <a:noFill/>
          </a:ln>
        </p:spPr>
      </p:pic>
      <p:sp>
        <p:nvSpPr>
          <p:cNvPr id="415" name="CustomShape 12"/>
          <p:cNvSpPr/>
          <p:nvPr/>
        </p:nvSpPr>
        <p:spPr>
          <a:xfrm>
            <a:off x="684000" y="6822360"/>
            <a:ext cx="818172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РЕАЛИЗАЦИЯ ПО РАЗРЕШЕННЫМ ВИДАМ ОКВЭД</a:t>
            </a:r>
            <a:endParaRPr lang="ru-RU" sz="2800" b="0" strike="noStrike" spc="-1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416" name="Рисунок 415"/>
          <p:cNvPicPr/>
          <p:nvPr/>
        </p:nvPicPr>
        <p:blipFill>
          <a:blip r:embed="rId2"/>
          <a:stretch/>
        </p:blipFill>
        <p:spPr>
          <a:xfrm>
            <a:off x="108000" y="6804000"/>
            <a:ext cx="602640" cy="602640"/>
          </a:xfrm>
          <a:prstGeom prst="rect">
            <a:avLst/>
          </a:prstGeom>
          <a:ln w="0">
            <a:noFill/>
          </a:ln>
        </p:spPr>
      </p:pic>
      <p:sp>
        <p:nvSpPr>
          <p:cNvPr id="417" name="CustomShape 27"/>
          <p:cNvSpPr/>
          <p:nvPr/>
        </p:nvSpPr>
        <p:spPr>
          <a:xfrm>
            <a:off x="780480" y="3132000"/>
            <a:ext cx="9064440" cy="76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500" b="1" strike="noStrike" spc="-1">
                <a:solidFill>
                  <a:srgbClr val="000000"/>
                </a:solidFill>
                <a:latin typeface="Calibri"/>
                <a:ea typeface="Microsoft YaHei"/>
              </a:rPr>
              <a:t>ДЛЯ ДЕЙСТВУЮЩИХ ПРОИЗВОДСТВ:</a:t>
            </a:r>
            <a:endParaRPr lang="ru-RU" sz="25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</a:pPr>
            <a:r>
              <a:rPr lang="ru-RU" sz="2500" b="1" strike="noStrike" spc="-1">
                <a:solidFill>
                  <a:srgbClr val="000000"/>
                </a:solidFill>
                <a:latin typeface="Calibri"/>
                <a:ea typeface="Microsoft YaHei"/>
              </a:rPr>
              <a:t>НОВЫЕ РАБОЧИЕ МЕСТА = СРЕДНЕСПИСОЧНАЯ ЧИСЛЕННОСТЬ </a:t>
            </a:r>
            <a:r>
              <a:rPr lang="ru-RU" sz="2500" b="1" strike="noStrike" spc="-1">
                <a:solidFill>
                  <a:srgbClr val="000000"/>
                </a:solidFill>
                <a:latin typeface="Open Sans"/>
                <a:ea typeface="Open Sans"/>
              </a:rPr>
              <a:t>≥</a:t>
            </a:r>
            <a:r>
              <a:rPr lang="ru-RU" sz="2500" b="1" strike="noStrike" spc="-1">
                <a:solidFill>
                  <a:srgbClr val="000000"/>
                </a:solidFill>
                <a:latin typeface="Calibri"/>
                <a:ea typeface="Microsoft YaHei"/>
              </a:rPr>
              <a:t>10</a:t>
            </a:r>
            <a:endParaRPr lang="ru-RU" sz="25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18" name="Прямоугольник 417"/>
          <p:cNvSpPr/>
          <p:nvPr/>
        </p:nvSpPr>
        <p:spPr>
          <a:xfrm>
            <a:off x="7188480" y="2526480"/>
            <a:ext cx="2816280" cy="59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(по итогам первого года  работы)</a:t>
            </a: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CustomShape 1"/>
          <p:cNvSpPr/>
          <p:nvPr/>
        </p:nvSpPr>
        <p:spPr>
          <a:xfrm>
            <a:off x="2310120" y="180000"/>
            <a:ext cx="5171760" cy="407880"/>
          </a:xfrm>
          <a:custGeom>
            <a:avLst/>
            <a:gdLst>
              <a:gd name="textAreaLeft" fmla="*/ 0 w 5171760"/>
              <a:gd name="textAreaRight" fmla="*/ 5175720 w 5171760"/>
              <a:gd name="textAreaTop" fmla="*/ 0 h 407880"/>
              <a:gd name="textAreaBottom" fmla="*/ 411840 h 407880"/>
            </a:gdLst>
            <a:ahLst/>
            <a:cxnLst/>
            <a:rect l="textAreaLeft" t="textAreaTop" r="textAreaRight" b="textAreaBottom"/>
            <a:pathLst>
              <a:path w="23370" h="2117">
                <a:moveTo>
                  <a:pt x="252" y="0"/>
                </a:moveTo>
                <a:lnTo>
                  <a:pt x="252" y="0"/>
                </a:lnTo>
                <a:cubicBezTo>
                  <a:pt x="208" y="0"/>
                  <a:pt x="165" y="12"/>
                  <a:pt x="126" y="34"/>
                </a:cubicBezTo>
                <a:cubicBezTo>
                  <a:pt x="88" y="56"/>
                  <a:pt x="56" y="88"/>
                  <a:pt x="34" y="126"/>
                </a:cubicBezTo>
                <a:cubicBezTo>
                  <a:pt x="12" y="165"/>
                  <a:pt x="0" y="208"/>
                  <a:pt x="0" y="252"/>
                </a:cubicBezTo>
                <a:lnTo>
                  <a:pt x="0" y="1863"/>
                </a:lnTo>
                <a:lnTo>
                  <a:pt x="0" y="1864"/>
                </a:lnTo>
                <a:cubicBezTo>
                  <a:pt x="0" y="1908"/>
                  <a:pt x="12" y="1951"/>
                  <a:pt x="34" y="1990"/>
                </a:cubicBezTo>
                <a:cubicBezTo>
                  <a:pt x="56" y="2028"/>
                  <a:pt x="88" y="2060"/>
                  <a:pt x="126" y="2082"/>
                </a:cubicBezTo>
                <a:cubicBezTo>
                  <a:pt x="165" y="2104"/>
                  <a:pt x="208" y="2116"/>
                  <a:pt x="252" y="2116"/>
                </a:cubicBezTo>
                <a:lnTo>
                  <a:pt x="23116" y="2116"/>
                </a:lnTo>
                <a:lnTo>
                  <a:pt x="23117" y="2116"/>
                </a:lnTo>
                <a:cubicBezTo>
                  <a:pt x="23161" y="2116"/>
                  <a:pt x="23204" y="2104"/>
                  <a:pt x="23243" y="2082"/>
                </a:cubicBezTo>
                <a:cubicBezTo>
                  <a:pt x="23281" y="2060"/>
                  <a:pt x="23313" y="2028"/>
                  <a:pt x="23335" y="1990"/>
                </a:cubicBezTo>
                <a:cubicBezTo>
                  <a:pt x="23357" y="1951"/>
                  <a:pt x="23369" y="1908"/>
                  <a:pt x="23369" y="1864"/>
                </a:cubicBezTo>
                <a:lnTo>
                  <a:pt x="23369" y="252"/>
                </a:lnTo>
                <a:lnTo>
                  <a:pt x="23369" y="252"/>
                </a:lnTo>
                <a:lnTo>
                  <a:pt x="23369" y="252"/>
                </a:lnTo>
                <a:cubicBezTo>
                  <a:pt x="23369" y="208"/>
                  <a:pt x="23357" y="165"/>
                  <a:pt x="23335" y="126"/>
                </a:cubicBezTo>
                <a:cubicBezTo>
                  <a:pt x="23313" y="88"/>
                  <a:pt x="23281" y="56"/>
                  <a:pt x="23243" y="34"/>
                </a:cubicBezTo>
                <a:cubicBezTo>
                  <a:pt x="23204" y="12"/>
                  <a:pt x="23161" y="0"/>
                  <a:pt x="23117" y="0"/>
                </a:cubicBezTo>
                <a:lnTo>
                  <a:pt x="252" y="0"/>
                </a:lnTo>
              </a:path>
            </a:pathLst>
          </a:custGeom>
          <a:solidFill>
            <a:srgbClr val="3465A4"/>
          </a:solidFill>
          <a:ln w="0">
            <a:solidFill>
              <a:srgbClr val="3465A4"/>
            </a:solidFill>
          </a:ln>
          <a:effectLst>
            <a:outerShdw dist="101823" dir="2700000">
              <a:srgbClr val="DDDD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5">
                <a:solidFill>
                  <a:srgbClr val="FFFFFF"/>
                </a:solidFill>
                <a:latin typeface="Arial"/>
                <a:ea typeface="Arial"/>
              </a:rPr>
              <a:t>ЗАПРЕЩЕННЫЕ ВИДЫ ДЕЯТЕЛЬНОСТИ</a:t>
            </a:r>
            <a:r>
              <a:rPr lang="ru-RU" sz="2700" b="1" strike="noStrike" spc="-15">
                <a:solidFill>
                  <a:srgbClr val="FFFFFF"/>
                </a:solidFill>
                <a:latin typeface="Arial"/>
                <a:ea typeface="Arial"/>
              </a:rPr>
              <a:t> </a:t>
            </a:r>
            <a:endParaRPr lang="ru-RU" sz="27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20" name="CustomShape 2"/>
          <p:cNvSpPr/>
          <p:nvPr/>
        </p:nvSpPr>
        <p:spPr>
          <a:xfrm>
            <a:off x="2483640" y="1764000"/>
            <a:ext cx="6146640" cy="2474640"/>
          </a:xfrm>
          <a:custGeom>
            <a:avLst/>
            <a:gdLst>
              <a:gd name="textAreaLeft" fmla="*/ 0 w 6146640"/>
              <a:gd name="textAreaRight" fmla="*/ 6150600 w 6146640"/>
              <a:gd name="textAreaTop" fmla="*/ 0 h 2474640"/>
              <a:gd name="textAreaBottom" fmla="*/ 2478600 h 247464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95040" rIns="108000" bIns="63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93000"/>
              </a:lnSpc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93000"/>
              </a:lnSpc>
            </a:pPr>
            <a:r>
              <a:rPr lang="ru-RU" sz="2400" b="1" strike="noStrike" spc="-1">
                <a:solidFill>
                  <a:srgbClr val="004586"/>
                </a:solidFill>
                <a:latin typeface="Arial"/>
                <a:ea typeface="Arial"/>
              </a:rPr>
              <a:t>                      </a:t>
            </a: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93000"/>
              </a:lnSpc>
            </a:pPr>
            <a:r>
              <a:rPr lang="ru-RU" sz="2400" b="1" strike="noStrike" spc="-1">
                <a:solidFill>
                  <a:srgbClr val="336600"/>
                </a:solidFill>
                <a:latin typeface="Arial"/>
                <a:ea typeface="Arial"/>
              </a:rPr>
              <a:t> </a:t>
            </a: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21" name="CustomShape 3"/>
          <p:cNvSpPr/>
          <p:nvPr/>
        </p:nvSpPr>
        <p:spPr>
          <a:xfrm>
            <a:off x="9236880" y="5143680"/>
            <a:ext cx="256680" cy="136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3000"/>
              </a:lnSpc>
            </a:pPr>
            <a:r>
              <a:rPr lang="ru-RU" sz="2400" b="1" strike="noStrike" spc="-1">
                <a:solidFill>
                  <a:srgbClr val="004586"/>
                </a:solidFill>
                <a:latin typeface="Arial"/>
                <a:ea typeface="Arial"/>
              </a:rPr>
              <a:t> </a:t>
            </a: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93000"/>
              </a:lnSpc>
            </a:pPr>
            <a:r>
              <a:rPr lang="ru-RU" sz="2400" b="1" strike="noStrike" spc="-1">
                <a:solidFill>
                  <a:srgbClr val="336600"/>
                </a:solidFill>
                <a:latin typeface="Arial"/>
                <a:ea typeface="Arial"/>
              </a:rPr>
              <a:t> </a:t>
            </a: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93000"/>
              </a:lnSpc>
            </a:pPr>
            <a:r>
              <a:rPr lang="ru-RU" sz="2400" b="1" strike="noStrike" spc="-1">
                <a:solidFill>
                  <a:srgbClr val="336600"/>
                </a:solidFill>
                <a:latin typeface="Arial"/>
                <a:ea typeface="Arial"/>
              </a:rPr>
              <a:t> </a:t>
            </a: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93000"/>
              </a:lnSpc>
            </a:pPr>
            <a:r>
              <a:rPr lang="ru-RU" sz="2400" b="1" strike="noStrike" spc="-1">
                <a:solidFill>
                  <a:srgbClr val="336600"/>
                </a:solidFill>
                <a:latin typeface="Arial"/>
                <a:ea typeface="Arial"/>
              </a:rPr>
              <a:t> </a:t>
            </a: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22" name="CustomShape 4"/>
          <p:cNvSpPr/>
          <p:nvPr/>
        </p:nvSpPr>
        <p:spPr>
          <a:xfrm>
            <a:off x="1835640" y="1836000"/>
            <a:ext cx="2222640" cy="66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3000"/>
              </a:lnSpc>
            </a:pPr>
            <a:r>
              <a:rPr lang="ru-RU" sz="2000" b="1" strike="noStrike" spc="-1">
                <a:solidFill>
                  <a:srgbClr val="006600"/>
                </a:solidFill>
                <a:latin typeface="Arial"/>
                <a:ea typeface="Arial"/>
              </a:rPr>
              <a:t> </a:t>
            </a: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93000"/>
              </a:lnSpc>
            </a:pP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23" name="CustomShape 5"/>
          <p:cNvSpPr/>
          <p:nvPr/>
        </p:nvSpPr>
        <p:spPr>
          <a:xfrm>
            <a:off x="144000" y="972000"/>
            <a:ext cx="9566640" cy="633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CE181E"/>
                </a:solidFill>
                <a:latin typeface="Arial"/>
                <a:ea typeface="Microsoft YaHei"/>
              </a:rPr>
              <a:t>02.20 - подкласс «Лесозаготовки»;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00000"/>
              </a:lnSpc>
            </a:pPr>
            <a:r>
              <a:rPr lang="ru-RU" sz="1200" b="1" strike="noStrike" spc="-1">
                <a:solidFill>
                  <a:srgbClr val="CE181E"/>
                </a:solidFill>
                <a:latin typeface="Arial"/>
                <a:ea typeface="Microsoft YaHei"/>
              </a:rPr>
              <a:t>06 -  класс «Добыча нефти и природного газа»;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00000"/>
              </a:lnSpc>
            </a:pPr>
            <a:r>
              <a:rPr lang="ru-RU" sz="1200" b="1" strike="noStrike" spc="-1">
                <a:solidFill>
                  <a:srgbClr val="CE181E"/>
                </a:solidFill>
                <a:latin typeface="Arial"/>
                <a:ea typeface="Microsoft YaHei"/>
              </a:rPr>
              <a:t>09.1 - подкласс «Предоставление услуг в области добычи нефти и природного газа»;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00000"/>
              </a:lnSpc>
            </a:pPr>
            <a:r>
              <a:rPr lang="ru-RU" sz="1200" b="1" strike="noStrike" spc="-1">
                <a:solidFill>
                  <a:srgbClr val="CE181E"/>
                </a:solidFill>
                <a:latin typeface="Arial"/>
                <a:ea typeface="Microsoft YaHei"/>
              </a:rPr>
              <a:t>11 - класс «Производство напитков» (за исключением группы «Производство безалкогольных напитков; производство упакованных питьевых вод, включая минеральные воды»);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00000"/>
              </a:lnSpc>
            </a:pPr>
            <a:r>
              <a:rPr lang="ru-RU" sz="1200" b="1" strike="noStrike" spc="-1">
                <a:solidFill>
                  <a:srgbClr val="CE181E"/>
                </a:solidFill>
                <a:latin typeface="Arial"/>
                <a:ea typeface="Microsoft YaHei"/>
              </a:rPr>
              <a:t>12 -  класс «Производство табачных изделий»;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00000"/>
              </a:lnSpc>
            </a:pPr>
            <a:r>
              <a:rPr lang="ru-RU" sz="1200" b="1" strike="noStrike" spc="-1">
                <a:solidFill>
                  <a:srgbClr val="CE181E"/>
                </a:solidFill>
                <a:latin typeface="Arial"/>
                <a:ea typeface="Microsoft YaHei"/>
              </a:rPr>
              <a:t>19.20 -  группа «Производство нефтепродуктов»;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00000"/>
              </a:lnSpc>
            </a:pPr>
            <a:r>
              <a:rPr lang="ru-RU" sz="1200" b="1" strike="noStrike" spc="-1">
                <a:solidFill>
                  <a:srgbClr val="CE181E"/>
                </a:solidFill>
                <a:latin typeface="Arial"/>
                <a:ea typeface="Microsoft YaHei"/>
              </a:rPr>
              <a:t>45 - класс «Торговля оптовая и розничная автотранспортными средствами и мотоциклами и их ремонт» (за исключением подкласса «Техническое обслуживание и ремонт автотранспортных средств» и подгруппы «Техническое обслуживание и ремонт мотоциклов и мототранспортных средств»);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00000"/>
              </a:lnSpc>
            </a:pPr>
            <a:r>
              <a:rPr lang="ru-RU" sz="1200" b="1" strike="noStrike" spc="-1">
                <a:solidFill>
                  <a:srgbClr val="CE181E"/>
                </a:solidFill>
                <a:latin typeface="Arial"/>
                <a:ea typeface="Microsoft YaHei"/>
              </a:rPr>
              <a:t>46 -  класс «Торговля оптовая, кроме оптовой торговли автотранспортными средствами и мотоциклами»;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00000"/>
              </a:lnSpc>
            </a:pPr>
            <a:r>
              <a:rPr lang="ru-RU" sz="1200" b="1" strike="noStrike" spc="-1">
                <a:solidFill>
                  <a:srgbClr val="CE181E"/>
                </a:solidFill>
                <a:latin typeface="Arial"/>
                <a:ea typeface="Microsoft YaHei"/>
              </a:rPr>
              <a:t>47 - класс «Торговля розничная, кроме торговли автотранспортными средствами и мотоциклами»;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00000"/>
              </a:lnSpc>
            </a:pPr>
            <a:r>
              <a:rPr lang="ru-RU" sz="1200" b="1" strike="noStrike" spc="-1">
                <a:solidFill>
                  <a:srgbClr val="CE181E"/>
                </a:solidFill>
                <a:latin typeface="Arial"/>
                <a:ea typeface="Microsoft YaHei"/>
              </a:rPr>
              <a:t>49 - класс «Деятельность сухопутного и трубопроводного транспорта»;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00000"/>
              </a:lnSpc>
            </a:pPr>
            <a:r>
              <a:rPr lang="ru-RU" sz="1200" b="1" strike="noStrike" spc="-1">
                <a:solidFill>
                  <a:srgbClr val="CE181E"/>
                </a:solidFill>
                <a:latin typeface="Arial"/>
                <a:ea typeface="Microsoft YaHei"/>
              </a:rPr>
              <a:t>50 - класс «Деятельность водного транспорта»;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00000"/>
              </a:lnSpc>
            </a:pPr>
            <a:r>
              <a:rPr lang="ru-RU" sz="1200" b="1" strike="noStrike" spc="-1">
                <a:solidFill>
                  <a:srgbClr val="C9211E"/>
                </a:solidFill>
                <a:latin typeface="Arial"/>
                <a:ea typeface="Microsoft YaHei"/>
              </a:rPr>
              <a:t>51 - класс «Деятельность воздушного и космического транспорта»;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00000"/>
              </a:lnSpc>
            </a:pPr>
            <a:r>
              <a:rPr lang="ru-RU" sz="1200" b="1" strike="noStrike" spc="-1">
                <a:solidFill>
                  <a:srgbClr val="CE181E"/>
                </a:solidFill>
                <a:latin typeface="Arial"/>
                <a:ea typeface="Microsoft YaHei"/>
              </a:rPr>
              <a:t>64 -  класс «Деятельность по предоставлению финансовых услуг, кроме услуг по страхованию и пенсионному обеспечению»;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00000"/>
              </a:lnSpc>
            </a:pPr>
            <a:r>
              <a:rPr lang="ru-RU" sz="1200" b="1" strike="noStrike" spc="-1">
                <a:solidFill>
                  <a:srgbClr val="CE181E"/>
                </a:solidFill>
                <a:latin typeface="Arial"/>
                <a:ea typeface="Microsoft YaHei"/>
              </a:rPr>
              <a:t>65 - класс «Страхование, перестрахование, деятельность негосударственных пенсионных фондов, кроме обязательного социального обеспечения»;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00000"/>
              </a:lnSpc>
            </a:pPr>
            <a:r>
              <a:rPr lang="ru-RU" sz="1200" b="1" strike="noStrike" spc="-1">
                <a:solidFill>
                  <a:srgbClr val="CE181E"/>
                </a:solidFill>
                <a:latin typeface="Arial"/>
                <a:ea typeface="Microsoft YaHei"/>
              </a:rPr>
              <a:t>66 - класс «Деятельность вспомогательная в сфере финансовых услуг и страхования»;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00000"/>
              </a:lnSpc>
            </a:pPr>
            <a:r>
              <a:rPr lang="ru-RU" sz="1200" b="1" strike="noStrike" spc="-1">
                <a:solidFill>
                  <a:srgbClr val="CE181E"/>
                </a:solidFill>
                <a:latin typeface="Arial"/>
                <a:ea typeface="Microsoft YaHei"/>
              </a:rPr>
              <a:t>68 - класс «Операции с недвижимым имуществом»;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00000"/>
              </a:lnSpc>
            </a:pPr>
            <a:r>
              <a:rPr lang="ru-RU" sz="1200" b="1" strike="noStrike" spc="-1">
                <a:solidFill>
                  <a:srgbClr val="CE181E"/>
                </a:solidFill>
                <a:latin typeface="Arial"/>
                <a:ea typeface="Microsoft YaHei"/>
              </a:rPr>
              <a:t>77 - класс «Аренда и лизинг»;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00000"/>
              </a:lnSpc>
            </a:pPr>
            <a:r>
              <a:rPr lang="ru-RU" sz="1200" b="1" strike="noStrike" spc="-1">
                <a:solidFill>
                  <a:srgbClr val="CE181E"/>
                </a:solidFill>
                <a:latin typeface="Arial"/>
                <a:ea typeface="Microsoft YaHei"/>
              </a:rPr>
              <a:t>84 - класс «Деятельность органов государственного управления по обеспечению военной безопасности, обязательному социальному обеспечению»;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00000"/>
              </a:lnSpc>
            </a:pPr>
            <a:r>
              <a:rPr lang="ru-RU" sz="1200" b="1" strike="noStrike" spc="-1">
                <a:solidFill>
                  <a:srgbClr val="CE181E"/>
                </a:solidFill>
                <a:latin typeface="Arial"/>
                <a:ea typeface="Microsoft YaHei"/>
              </a:rPr>
              <a:t>92 - класс «Деятельность по организации и проведению азартных игр и заключению пари, по организации и проведению лотерей»;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00000"/>
              </a:lnSpc>
            </a:pPr>
            <a:r>
              <a:rPr lang="ru-RU" sz="1200" b="1" strike="noStrike" spc="-1">
                <a:solidFill>
                  <a:srgbClr val="CE181E"/>
                </a:solidFill>
                <a:latin typeface="Arial"/>
                <a:ea typeface="Microsoft YaHei"/>
              </a:rPr>
              <a:t>94 - класс «Деятельность общественных и прочих некоммерческих организаций»;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00000"/>
              </a:lnSpc>
            </a:pPr>
            <a:r>
              <a:rPr lang="ru-RU" sz="1200" b="1" strike="noStrike" spc="-1">
                <a:solidFill>
                  <a:srgbClr val="CE181E"/>
                </a:solidFill>
                <a:latin typeface="Arial"/>
                <a:ea typeface="Microsoft YaHei"/>
              </a:rPr>
              <a:t>97 - класс «Деятельность домашних хозяйств с наемными работниками»;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00000"/>
              </a:lnSpc>
            </a:pPr>
            <a:r>
              <a:rPr lang="ru-RU" sz="1200" b="1" strike="noStrike" spc="-1">
                <a:solidFill>
                  <a:srgbClr val="CE181E"/>
                </a:solidFill>
                <a:latin typeface="Arial"/>
                <a:ea typeface="Microsoft YaHei"/>
              </a:rPr>
              <a:t>98 - класс «Деятельность недифференцированная частных домашних хозяйств 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00000"/>
              </a:lnSpc>
            </a:pPr>
            <a:r>
              <a:rPr lang="ru-RU" sz="1200" b="1" strike="noStrike" spc="-1">
                <a:solidFill>
                  <a:srgbClr val="CE181E"/>
                </a:solidFill>
                <a:latin typeface="Arial"/>
                <a:ea typeface="Microsoft YaHei"/>
              </a:rPr>
              <a:t>по производству товаров и предоставлению услуг для собственного потребления»;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00000"/>
              </a:lnSpc>
            </a:pPr>
            <a:r>
              <a:rPr lang="ru-RU" sz="1200" b="1" strike="noStrike" spc="-1">
                <a:solidFill>
                  <a:srgbClr val="CE181E"/>
                </a:solidFill>
                <a:latin typeface="Arial"/>
                <a:ea typeface="Microsoft YaHei"/>
              </a:rPr>
              <a:t>99 - класс «Деятельность экстерриториальных организаций и органов»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00000"/>
              </a:lnSpc>
            </a:pP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24" name="CustomShape 6"/>
          <p:cNvSpPr/>
          <p:nvPr/>
        </p:nvSpPr>
        <p:spPr>
          <a:xfrm>
            <a:off x="4032000" y="2711160"/>
            <a:ext cx="2403000" cy="62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3000"/>
              </a:lnSpc>
            </a:pPr>
            <a:r>
              <a:rPr lang="ru-RU" sz="2000" b="1" strike="noStrike" spc="-1">
                <a:solidFill>
                  <a:srgbClr val="0000FF"/>
                </a:solidFill>
                <a:latin typeface="Arial"/>
                <a:ea typeface="Arial"/>
              </a:rPr>
              <a:t> </a:t>
            </a: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93000"/>
              </a:lnSpc>
            </a:pP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425" name="Рисунок 424"/>
          <p:cNvPicPr/>
          <p:nvPr/>
        </p:nvPicPr>
        <p:blipFill>
          <a:blip r:embed="rId2"/>
          <a:srcRect l="9007" t="14200" r="9714" b="4521"/>
          <a:stretch/>
        </p:blipFill>
        <p:spPr>
          <a:xfrm>
            <a:off x="8100000" y="0"/>
            <a:ext cx="1502280" cy="1502280"/>
          </a:xfrm>
          <a:prstGeom prst="rect">
            <a:avLst/>
          </a:prstGeom>
          <a:ln w="0">
            <a:noFill/>
          </a:ln>
        </p:spPr>
      </p:pic>
      <p:sp>
        <p:nvSpPr>
          <p:cNvPr id="426" name="CustomShape 7"/>
          <p:cNvSpPr/>
          <p:nvPr/>
        </p:nvSpPr>
        <p:spPr>
          <a:xfrm>
            <a:off x="7420680" y="5940000"/>
            <a:ext cx="2294640" cy="1255320"/>
          </a:xfrm>
          <a:prstGeom prst="rect">
            <a:avLst/>
          </a:prstGeom>
          <a:noFill/>
          <a:ln w="72000">
            <a:solidFill>
              <a:srgbClr val="00458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0" tIns="81000" rIns="126000" bIns="81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700" b="1" strike="noStrike" spc="-1">
                <a:solidFill>
                  <a:srgbClr val="FF0000"/>
                </a:solidFill>
                <a:latin typeface="Arial"/>
                <a:ea typeface="DejaVu Sans"/>
              </a:rPr>
              <a:t>ОКВЭД:</a:t>
            </a:r>
            <a:endParaRPr lang="ru-RU" sz="17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</a:pPr>
            <a:r>
              <a:rPr lang="ru-RU" sz="1700" b="1" strike="noStrike" spc="-1">
                <a:solidFill>
                  <a:srgbClr val="FF0000"/>
                </a:solidFill>
                <a:latin typeface="Arial"/>
                <a:ea typeface="DejaVu Sans"/>
              </a:rPr>
              <a:t>    класс  — XX;</a:t>
            </a:r>
            <a:endParaRPr lang="ru-RU" sz="17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</a:pPr>
            <a:r>
              <a:rPr lang="ru-RU" sz="1700" b="1" strike="noStrike" spc="-1">
                <a:solidFill>
                  <a:srgbClr val="FF0000"/>
                </a:solidFill>
                <a:latin typeface="Arial"/>
                <a:ea typeface="DejaVu Sans"/>
              </a:rPr>
              <a:t>    группа — ХХ.ХХ;</a:t>
            </a:r>
            <a:endParaRPr lang="ru-RU" sz="17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</a:pPr>
            <a:r>
              <a:rPr lang="ru-RU" sz="1700" b="1" strike="noStrike" spc="-1">
                <a:solidFill>
                  <a:srgbClr val="FF0000"/>
                </a:solidFill>
                <a:latin typeface="Arial"/>
                <a:ea typeface="DejaVu Sans"/>
              </a:rPr>
              <a:t>    вид - ХХ.ХХ.ХХ.</a:t>
            </a:r>
            <a:endParaRPr lang="ru-RU" sz="17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p15="http://schemas.microsoft.com/office/powerpoint/2012/main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CustomShape 1"/>
          <p:cNvSpPr/>
          <p:nvPr/>
        </p:nvSpPr>
        <p:spPr>
          <a:xfrm>
            <a:off x="72000" y="276840"/>
            <a:ext cx="9926640" cy="391320"/>
          </a:xfrm>
          <a:custGeom>
            <a:avLst/>
            <a:gdLst>
              <a:gd name="textAreaLeft" fmla="*/ 0 w 9926640"/>
              <a:gd name="textAreaRight" fmla="*/ 9930600 w 9926640"/>
              <a:gd name="textAreaTop" fmla="*/ 0 h 391320"/>
              <a:gd name="textAreaBottom" fmla="*/ 395280 h 391320"/>
            </a:gdLst>
            <a:ahLst/>
            <a:cxnLst/>
            <a:rect l="textAreaLeft" t="textAreaTop" r="textAreaRight" b="textAreaBottom"/>
            <a:pathLst>
              <a:path w="27602" h="1118">
                <a:moveTo>
                  <a:pt x="133" y="0"/>
                </a:moveTo>
                <a:lnTo>
                  <a:pt x="133" y="0"/>
                </a:lnTo>
                <a:cubicBezTo>
                  <a:pt x="110" y="0"/>
                  <a:pt x="87" y="6"/>
                  <a:pt x="67" y="18"/>
                </a:cubicBezTo>
                <a:cubicBezTo>
                  <a:pt x="46" y="30"/>
                  <a:pt x="30" y="46"/>
                  <a:pt x="18" y="67"/>
                </a:cubicBezTo>
                <a:cubicBezTo>
                  <a:pt x="6" y="87"/>
                  <a:pt x="0" y="110"/>
                  <a:pt x="0" y="133"/>
                </a:cubicBezTo>
                <a:lnTo>
                  <a:pt x="0" y="983"/>
                </a:lnTo>
                <a:lnTo>
                  <a:pt x="0" y="984"/>
                </a:lnTo>
                <a:cubicBezTo>
                  <a:pt x="0" y="1007"/>
                  <a:pt x="6" y="1030"/>
                  <a:pt x="18" y="1050"/>
                </a:cubicBezTo>
                <a:cubicBezTo>
                  <a:pt x="30" y="1071"/>
                  <a:pt x="46" y="1087"/>
                  <a:pt x="67" y="1099"/>
                </a:cubicBezTo>
                <a:cubicBezTo>
                  <a:pt x="87" y="1111"/>
                  <a:pt x="110" y="1117"/>
                  <a:pt x="133" y="1117"/>
                </a:cubicBezTo>
                <a:lnTo>
                  <a:pt x="27467" y="1117"/>
                </a:lnTo>
                <a:lnTo>
                  <a:pt x="27468" y="1117"/>
                </a:lnTo>
                <a:cubicBezTo>
                  <a:pt x="27491" y="1117"/>
                  <a:pt x="27514" y="1111"/>
                  <a:pt x="27534" y="1099"/>
                </a:cubicBezTo>
                <a:cubicBezTo>
                  <a:pt x="27555" y="1087"/>
                  <a:pt x="27571" y="1071"/>
                  <a:pt x="27583" y="1050"/>
                </a:cubicBezTo>
                <a:cubicBezTo>
                  <a:pt x="27595" y="1030"/>
                  <a:pt x="27601" y="1007"/>
                  <a:pt x="27601" y="984"/>
                </a:cubicBezTo>
                <a:lnTo>
                  <a:pt x="27601" y="133"/>
                </a:lnTo>
                <a:lnTo>
                  <a:pt x="27601" y="133"/>
                </a:lnTo>
                <a:lnTo>
                  <a:pt x="27601" y="133"/>
                </a:lnTo>
                <a:cubicBezTo>
                  <a:pt x="27601" y="110"/>
                  <a:pt x="27595" y="87"/>
                  <a:pt x="27583" y="67"/>
                </a:cubicBezTo>
                <a:cubicBezTo>
                  <a:pt x="27571" y="46"/>
                  <a:pt x="27555" y="30"/>
                  <a:pt x="27534" y="18"/>
                </a:cubicBezTo>
                <a:cubicBezTo>
                  <a:pt x="27514" y="6"/>
                  <a:pt x="27491" y="0"/>
                  <a:pt x="27468" y="0"/>
                </a:cubicBezTo>
                <a:lnTo>
                  <a:pt x="133" y="0"/>
                </a:lnTo>
              </a:path>
            </a:pathLst>
          </a:custGeom>
          <a:solidFill>
            <a:srgbClr val="3465A4"/>
          </a:solidFill>
          <a:ln w="0">
            <a:solidFill>
              <a:srgbClr val="3465A4"/>
            </a:solidFill>
          </a:ln>
          <a:effectLst>
            <a:outerShdw dist="101823" dir="2700000">
              <a:srgbClr val="DDDD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5">
                <a:solidFill>
                  <a:srgbClr val="FFFFFF"/>
                </a:solidFill>
                <a:latin typeface="Arial"/>
                <a:ea typeface="Arial"/>
              </a:rPr>
              <a:t>   </a:t>
            </a:r>
            <a:r>
              <a:rPr lang="ru-RU" sz="1500" b="1" strike="noStrike" spc="-15"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lang="ru-RU" sz="2000" b="1" strike="noStrike" spc="-15">
                <a:solidFill>
                  <a:srgbClr val="FFFFFF"/>
                </a:solidFill>
                <a:latin typeface="Arial"/>
                <a:ea typeface="Arial"/>
              </a:rPr>
              <a:t>КАК СТАТЬ РЕЗИДЕНТОМ?</a:t>
            </a: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28" name="CustomShape 2"/>
          <p:cNvSpPr/>
          <p:nvPr/>
        </p:nvSpPr>
        <p:spPr>
          <a:xfrm>
            <a:off x="2483640" y="1656000"/>
            <a:ext cx="6146640" cy="2474640"/>
          </a:xfrm>
          <a:custGeom>
            <a:avLst/>
            <a:gdLst>
              <a:gd name="textAreaLeft" fmla="*/ 0 w 6146640"/>
              <a:gd name="textAreaRight" fmla="*/ 6150600 w 6146640"/>
              <a:gd name="textAreaTop" fmla="*/ 0 h 2474640"/>
              <a:gd name="textAreaBottom" fmla="*/ 2478600 h 247464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95040" rIns="108000" bIns="63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93000"/>
              </a:lnSpc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93000"/>
              </a:lnSpc>
            </a:pPr>
            <a:r>
              <a:rPr lang="ru-RU" sz="2400" b="1" strike="noStrike" spc="-1">
                <a:solidFill>
                  <a:srgbClr val="004586"/>
                </a:solidFill>
                <a:latin typeface="Arial"/>
                <a:ea typeface="Arial"/>
              </a:rPr>
              <a:t>                      </a:t>
            </a: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93000"/>
              </a:lnSpc>
            </a:pPr>
            <a:r>
              <a:rPr lang="ru-RU" sz="2400" b="1" strike="noStrike" spc="-1">
                <a:solidFill>
                  <a:srgbClr val="336600"/>
                </a:solidFill>
                <a:latin typeface="Arial"/>
                <a:ea typeface="Arial"/>
              </a:rPr>
              <a:t> </a:t>
            </a: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29" name="CustomShape 3"/>
          <p:cNvSpPr/>
          <p:nvPr/>
        </p:nvSpPr>
        <p:spPr>
          <a:xfrm>
            <a:off x="9236880" y="5899680"/>
            <a:ext cx="256680" cy="136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3000"/>
              </a:lnSpc>
            </a:pPr>
            <a:r>
              <a:rPr lang="ru-RU" sz="2400" b="1" strike="noStrike" spc="-1">
                <a:solidFill>
                  <a:srgbClr val="004586"/>
                </a:solidFill>
                <a:latin typeface="Arial"/>
                <a:ea typeface="Arial"/>
              </a:rPr>
              <a:t> </a:t>
            </a: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93000"/>
              </a:lnSpc>
            </a:pPr>
            <a:r>
              <a:rPr lang="ru-RU" sz="2400" b="1" strike="noStrike" spc="-1">
                <a:solidFill>
                  <a:srgbClr val="336600"/>
                </a:solidFill>
                <a:latin typeface="Arial"/>
                <a:ea typeface="Arial"/>
              </a:rPr>
              <a:t> </a:t>
            </a: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93000"/>
              </a:lnSpc>
            </a:pPr>
            <a:r>
              <a:rPr lang="ru-RU" sz="2400" b="1" strike="noStrike" spc="-1">
                <a:solidFill>
                  <a:srgbClr val="336600"/>
                </a:solidFill>
                <a:latin typeface="Arial"/>
                <a:ea typeface="Arial"/>
              </a:rPr>
              <a:t> </a:t>
            </a: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93000"/>
              </a:lnSpc>
            </a:pPr>
            <a:r>
              <a:rPr lang="ru-RU" sz="2400" b="1" strike="noStrike" spc="-1">
                <a:solidFill>
                  <a:srgbClr val="336600"/>
                </a:solidFill>
                <a:latin typeface="Arial"/>
                <a:ea typeface="Arial"/>
              </a:rPr>
              <a:t> </a:t>
            </a: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30" name="CustomShape 4"/>
          <p:cNvSpPr/>
          <p:nvPr/>
        </p:nvSpPr>
        <p:spPr>
          <a:xfrm>
            <a:off x="1835640" y="1728000"/>
            <a:ext cx="2222640" cy="66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3000"/>
              </a:lnSpc>
            </a:pPr>
            <a:r>
              <a:rPr lang="ru-RU" sz="2000" b="1" strike="noStrike" spc="-1">
                <a:solidFill>
                  <a:srgbClr val="006600"/>
                </a:solidFill>
                <a:latin typeface="Arial"/>
                <a:ea typeface="Arial"/>
              </a:rPr>
              <a:t> </a:t>
            </a: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93000"/>
              </a:lnSpc>
            </a:pP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31" name="CustomShape 5"/>
          <p:cNvSpPr/>
          <p:nvPr/>
        </p:nvSpPr>
        <p:spPr>
          <a:xfrm>
            <a:off x="504000" y="2436840"/>
            <a:ext cx="9206640" cy="475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32" name="CustomShape 6"/>
          <p:cNvSpPr/>
          <p:nvPr/>
        </p:nvSpPr>
        <p:spPr>
          <a:xfrm>
            <a:off x="114120" y="6264000"/>
            <a:ext cx="5102640" cy="99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500" b="1" strike="noStrike" spc="-1">
                <a:solidFill>
                  <a:srgbClr val="000000"/>
                </a:solidFill>
                <a:latin typeface="Arial"/>
                <a:ea typeface="DejaVu Sans"/>
              </a:rPr>
              <a:t>ПОДГОТОВИТЕЛЬНЫЙ ЭТАП </a:t>
            </a:r>
            <a:endParaRPr lang="ru-RU" sz="15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(ЗАРЕГИСТРИРОВАТЬ ЮР.ЛИЦО НА ТЕРРИТОРИИ МОНОГОРОДА,  РАЗРАБОТАТЬ БИЗНЕС-ПЛАН И ПАСПОРТ ИНВЕСТПРОЕКТА, ОПРЕДЕЛИТЬСЯ С ЗЕМЕЛЬНЫМ УЧАСТКОМ, ПОДГОТОВИТЬ ПАКЕТ ДОКУМЕНТОВ)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33" name="CustomShape 7"/>
          <p:cNvSpPr/>
          <p:nvPr/>
        </p:nvSpPr>
        <p:spPr>
          <a:xfrm>
            <a:off x="4356000" y="4212000"/>
            <a:ext cx="4130640" cy="88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500" b="1" strike="noStrike" spc="-1">
                <a:solidFill>
                  <a:srgbClr val="000000"/>
                </a:solidFill>
                <a:latin typeface="Arial"/>
                <a:ea typeface="DejaVu Sans"/>
              </a:rPr>
              <a:t>РАССМОТРЕНИЕ ЗАЯВКИ</a:t>
            </a:r>
            <a:endParaRPr lang="ru-RU" sz="15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 в соответствии с приказом Департамента экономического развития Курганской области от 10.05.2018 г. № 84-ОД </a:t>
            </a:r>
            <a:endParaRPr lang="ru-RU" sz="1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34" name="CustomShape 8"/>
          <p:cNvSpPr/>
          <p:nvPr/>
        </p:nvSpPr>
        <p:spPr>
          <a:xfrm>
            <a:off x="5616000" y="3528000"/>
            <a:ext cx="3014280" cy="28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500" b="1" strike="noStrike" spc="-1">
                <a:solidFill>
                  <a:srgbClr val="000000"/>
                </a:solidFill>
                <a:latin typeface="Arial"/>
                <a:ea typeface="DejaVu Sans"/>
              </a:rPr>
              <a:t>ПОДПИСАНИЕ СОГЛАШЕНИЯ</a:t>
            </a:r>
            <a:endParaRPr lang="ru-RU" sz="15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35" name="CustomShape 9"/>
          <p:cNvSpPr/>
          <p:nvPr/>
        </p:nvSpPr>
        <p:spPr>
          <a:xfrm>
            <a:off x="6408000" y="2877840"/>
            <a:ext cx="3590640" cy="28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500" b="1" strike="noStrike" spc="-1">
                <a:solidFill>
                  <a:srgbClr val="000000"/>
                </a:solidFill>
                <a:latin typeface="Arial"/>
                <a:ea typeface="DejaVu Sans"/>
              </a:rPr>
              <a:t>РАССМОТРЕНИЕ В  МИНЭКОНОМРАЗВИТИЯ РФ</a:t>
            </a:r>
            <a:endParaRPr lang="ru-RU" sz="15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36" name="CustomShape 10"/>
          <p:cNvSpPr/>
          <p:nvPr/>
        </p:nvSpPr>
        <p:spPr>
          <a:xfrm>
            <a:off x="1836000" y="5218920"/>
            <a:ext cx="5538600" cy="927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500" b="1" strike="noStrike" spc="-1">
                <a:solidFill>
                  <a:srgbClr val="000000"/>
                </a:solidFill>
                <a:latin typeface="Arial"/>
                <a:ea typeface="DejaVu Sans"/>
              </a:rPr>
              <a:t>ПОДАЧА ЗАЯВКИ </a:t>
            </a:r>
            <a:endParaRPr lang="ru-RU" sz="15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</a:pPr>
            <a:r>
              <a:rPr lang="ru-RU" sz="1500" b="1" strike="noStrike" spc="-1">
                <a:solidFill>
                  <a:srgbClr val="000000"/>
                </a:solidFill>
                <a:latin typeface="Arial"/>
                <a:ea typeface="DejaVu Sans"/>
              </a:rPr>
              <a:t>в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 Департамент  экономического развития Курганской области, г. Курган, ул. Гоголя 25, каб. 419, </a:t>
            </a:r>
            <a:endParaRPr lang="ru-RU" sz="14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тел. 8 (3522) 42-80-01; 8 (3522) 42-80-01 (доб. 701)</a:t>
            </a:r>
            <a:endParaRPr lang="ru-RU" sz="1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37" name="Блок-схема: узел 436"/>
          <p:cNvSpPr/>
          <p:nvPr/>
        </p:nvSpPr>
        <p:spPr>
          <a:xfrm>
            <a:off x="432000" y="5184000"/>
            <a:ext cx="1076760" cy="1076760"/>
          </a:xfrm>
          <a:prstGeom prst="flowChartConnector">
            <a:avLst/>
          </a:prstGeom>
          <a:solidFill>
            <a:srgbClr val="4B92ED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Open Sans"/>
              <a:ea typeface="DejaVu Sans"/>
            </a:endParaRPr>
          </a:p>
        </p:txBody>
      </p:sp>
      <p:sp>
        <p:nvSpPr>
          <p:cNvPr id="438" name="Прямоугольник 437"/>
          <p:cNvSpPr/>
          <p:nvPr/>
        </p:nvSpPr>
        <p:spPr>
          <a:xfrm>
            <a:off x="627120" y="5400000"/>
            <a:ext cx="701640" cy="59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80"/>
                </a:solidFill>
                <a:latin typeface="Arial"/>
                <a:ea typeface="DejaVu Sans"/>
              </a:rPr>
              <a:t>1</a:t>
            </a: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80"/>
                </a:solidFill>
                <a:latin typeface="Arial"/>
                <a:ea typeface="DejaVu Sans"/>
              </a:rPr>
              <a:t>ШАГ</a:t>
            </a:r>
            <a:endParaRPr lang="ru-RU" sz="16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39" name="Блок-схема: узел 438"/>
          <p:cNvSpPr/>
          <p:nvPr/>
        </p:nvSpPr>
        <p:spPr>
          <a:xfrm>
            <a:off x="1944000" y="4248000"/>
            <a:ext cx="1076760" cy="1076760"/>
          </a:xfrm>
          <a:prstGeom prst="flowChartConnector">
            <a:avLst/>
          </a:prstGeom>
          <a:solidFill>
            <a:srgbClr val="4576D9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Open Sans"/>
              <a:ea typeface="DejaVu Sans"/>
            </a:endParaRPr>
          </a:p>
        </p:txBody>
      </p:sp>
      <p:sp>
        <p:nvSpPr>
          <p:cNvPr id="440" name="Прямоугольник 439"/>
          <p:cNvSpPr/>
          <p:nvPr/>
        </p:nvSpPr>
        <p:spPr>
          <a:xfrm>
            <a:off x="2139120" y="4472280"/>
            <a:ext cx="701640" cy="59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80"/>
                </a:solidFill>
                <a:latin typeface="Arial"/>
                <a:ea typeface="DejaVu Sans"/>
              </a:rPr>
              <a:t>2</a:t>
            </a: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80"/>
                </a:solidFill>
                <a:latin typeface="Arial"/>
                <a:ea typeface="DejaVu Sans"/>
              </a:rPr>
              <a:t>ШАГ</a:t>
            </a:r>
            <a:endParaRPr lang="ru-RU" sz="16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41" name="Блок-схема: узел 440"/>
          <p:cNvSpPr/>
          <p:nvPr/>
        </p:nvSpPr>
        <p:spPr>
          <a:xfrm>
            <a:off x="3384000" y="3384000"/>
            <a:ext cx="1076760" cy="1076760"/>
          </a:xfrm>
          <a:prstGeom prst="flowChartConnector">
            <a:avLst/>
          </a:prstGeom>
          <a:solidFill>
            <a:srgbClr val="265ECC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Open Sans"/>
              <a:ea typeface="DejaVu Sans"/>
            </a:endParaRPr>
          </a:p>
        </p:txBody>
      </p:sp>
      <p:sp>
        <p:nvSpPr>
          <p:cNvPr id="442" name="Прямоугольник 441"/>
          <p:cNvSpPr/>
          <p:nvPr/>
        </p:nvSpPr>
        <p:spPr>
          <a:xfrm>
            <a:off x="3579120" y="3609360"/>
            <a:ext cx="701640" cy="59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80"/>
                </a:solidFill>
                <a:latin typeface="Arial"/>
                <a:ea typeface="DejaVu Sans"/>
              </a:rPr>
              <a:t>3</a:t>
            </a: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80"/>
                </a:solidFill>
                <a:latin typeface="Arial"/>
                <a:ea typeface="DejaVu Sans"/>
              </a:rPr>
              <a:t>ШАГ</a:t>
            </a:r>
            <a:endParaRPr lang="ru-RU" sz="16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43" name="Блок-схема: узел 442"/>
          <p:cNvSpPr/>
          <p:nvPr/>
        </p:nvSpPr>
        <p:spPr>
          <a:xfrm>
            <a:off x="4716000" y="2592000"/>
            <a:ext cx="1076760" cy="1076760"/>
          </a:xfrm>
          <a:prstGeom prst="flowChartConnector">
            <a:avLst/>
          </a:prstGeom>
          <a:solidFill>
            <a:srgbClr val="2050AD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Open Sans"/>
              <a:ea typeface="DejaVu Sans"/>
            </a:endParaRPr>
          </a:p>
        </p:txBody>
      </p:sp>
      <p:sp>
        <p:nvSpPr>
          <p:cNvPr id="444" name="Прямоугольник 443"/>
          <p:cNvSpPr/>
          <p:nvPr/>
        </p:nvSpPr>
        <p:spPr>
          <a:xfrm>
            <a:off x="4911120" y="2817360"/>
            <a:ext cx="701640" cy="59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80"/>
                </a:solidFill>
                <a:latin typeface="Arial"/>
                <a:ea typeface="DejaVu Sans"/>
              </a:rPr>
              <a:t>4</a:t>
            </a: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80"/>
                </a:solidFill>
                <a:latin typeface="Arial"/>
                <a:ea typeface="DejaVu Sans"/>
              </a:rPr>
              <a:t>ШАГ</a:t>
            </a:r>
            <a:endParaRPr lang="ru-RU" sz="16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45" name="Блок-схема: узел 444"/>
          <p:cNvSpPr/>
          <p:nvPr/>
        </p:nvSpPr>
        <p:spPr>
          <a:xfrm>
            <a:off x="6120000" y="1728000"/>
            <a:ext cx="1076760" cy="1076760"/>
          </a:xfrm>
          <a:prstGeom prst="flowChartConnector">
            <a:avLst/>
          </a:prstGeom>
          <a:solidFill>
            <a:srgbClr val="1E4CA3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Open Sans"/>
              <a:ea typeface="DejaVu Sans"/>
            </a:endParaRPr>
          </a:p>
        </p:txBody>
      </p:sp>
      <p:sp>
        <p:nvSpPr>
          <p:cNvPr id="446" name="Прямоугольник 445"/>
          <p:cNvSpPr/>
          <p:nvPr/>
        </p:nvSpPr>
        <p:spPr>
          <a:xfrm>
            <a:off x="6300000" y="1989360"/>
            <a:ext cx="701640" cy="59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80"/>
                </a:solidFill>
                <a:latin typeface="Arial"/>
                <a:ea typeface="DejaVu Sans"/>
              </a:rPr>
              <a:t>5</a:t>
            </a: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80"/>
                </a:solidFill>
                <a:latin typeface="Arial"/>
                <a:ea typeface="DejaVu Sans"/>
              </a:rPr>
              <a:t>ШАГ</a:t>
            </a:r>
            <a:endParaRPr lang="ru-RU" sz="16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47" name="Блок-схема: узел 446"/>
          <p:cNvSpPr/>
          <p:nvPr/>
        </p:nvSpPr>
        <p:spPr>
          <a:xfrm>
            <a:off x="7452000" y="792000"/>
            <a:ext cx="1544760" cy="1436760"/>
          </a:xfrm>
          <a:prstGeom prst="flowChartConnector">
            <a:avLst/>
          </a:prstGeom>
          <a:solidFill>
            <a:srgbClr val="19408C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Open Sans"/>
              <a:ea typeface="DejaVu Sans"/>
            </a:endParaRPr>
          </a:p>
        </p:txBody>
      </p:sp>
      <p:sp>
        <p:nvSpPr>
          <p:cNvPr id="448" name="CustomShape 16"/>
          <p:cNvSpPr/>
          <p:nvPr/>
        </p:nvSpPr>
        <p:spPr>
          <a:xfrm>
            <a:off x="7452000" y="1116000"/>
            <a:ext cx="1574640" cy="78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РЕЕСТР РЕЗИДЕНТОВ </a:t>
            </a:r>
            <a:endParaRPr lang="ru-RU" sz="16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ТОР </a:t>
            </a:r>
            <a:endParaRPr lang="ru-RU" sz="16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CustomShape 1"/>
          <p:cNvSpPr/>
          <p:nvPr/>
        </p:nvSpPr>
        <p:spPr>
          <a:xfrm>
            <a:off x="71640" y="134280"/>
            <a:ext cx="9925560" cy="1061640"/>
          </a:xfrm>
          <a:custGeom>
            <a:avLst/>
            <a:gdLst>
              <a:gd name="textAreaLeft" fmla="*/ 0 w 9925560"/>
              <a:gd name="textAreaRight" fmla="*/ 9929520 w 9925560"/>
              <a:gd name="textAreaTop" fmla="*/ 0 h 1061640"/>
              <a:gd name="textAreaBottom" fmla="*/ 1065600 h 1061640"/>
            </a:gdLst>
            <a:ahLst/>
            <a:cxnLst/>
            <a:rect l="textAreaLeft" t="textAreaTop" r="textAreaRight" b="textAreaBottom"/>
            <a:pathLst>
              <a:path w="27599" h="3183">
                <a:moveTo>
                  <a:pt x="379" y="0"/>
                </a:moveTo>
                <a:lnTo>
                  <a:pt x="379" y="0"/>
                </a:lnTo>
                <a:cubicBezTo>
                  <a:pt x="312" y="0"/>
                  <a:pt x="247" y="18"/>
                  <a:pt x="189" y="51"/>
                </a:cubicBezTo>
                <a:cubicBezTo>
                  <a:pt x="132" y="84"/>
                  <a:pt x="84" y="132"/>
                  <a:pt x="50" y="190"/>
                </a:cubicBezTo>
                <a:cubicBezTo>
                  <a:pt x="17" y="247"/>
                  <a:pt x="0" y="313"/>
                  <a:pt x="0" y="379"/>
                </a:cubicBezTo>
                <a:lnTo>
                  <a:pt x="0" y="2802"/>
                </a:lnTo>
                <a:lnTo>
                  <a:pt x="0" y="2802"/>
                </a:lnTo>
                <a:cubicBezTo>
                  <a:pt x="0" y="2869"/>
                  <a:pt x="18" y="2934"/>
                  <a:pt x="51" y="2992"/>
                </a:cubicBezTo>
                <a:cubicBezTo>
                  <a:pt x="84" y="3049"/>
                  <a:pt x="132" y="3097"/>
                  <a:pt x="190" y="3131"/>
                </a:cubicBezTo>
                <a:cubicBezTo>
                  <a:pt x="247" y="3164"/>
                  <a:pt x="313" y="3181"/>
                  <a:pt x="379" y="3181"/>
                </a:cubicBezTo>
                <a:lnTo>
                  <a:pt x="27218" y="3182"/>
                </a:lnTo>
                <a:lnTo>
                  <a:pt x="27218" y="3182"/>
                </a:lnTo>
                <a:cubicBezTo>
                  <a:pt x="27285" y="3182"/>
                  <a:pt x="27350" y="3164"/>
                  <a:pt x="27408" y="3131"/>
                </a:cubicBezTo>
                <a:cubicBezTo>
                  <a:pt x="27465" y="3098"/>
                  <a:pt x="27513" y="3050"/>
                  <a:pt x="27547" y="2992"/>
                </a:cubicBezTo>
                <a:cubicBezTo>
                  <a:pt x="27580" y="2935"/>
                  <a:pt x="27597" y="2869"/>
                  <a:pt x="27597" y="2803"/>
                </a:cubicBezTo>
                <a:lnTo>
                  <a:pt x="27598" y="379"/>
                </a:lnTo>
                <a:lnTo>
                  <a:pt x="27598" y="379"/>
                </a:lnTo>
                <a:lnTo>
                  <a:pt x="27598" y="379"/>
                </a:lnTo>
                <a:cubicBezTo>
                  <a:pt x="27598" y="312"/>
                  <a:pt x="27580" y="247"/>
                  <a:pt x="27547" y="189"/>
                </a:cubicBezTo>
                <a:cubicBezTo>
                  <a:pt x="27514" y="132"/>
                  <a:pt x="27466" y="84"/>
                  <a:pt x="27408" y="50"/>
                </a:cubicBezTo>
                <a:cubicBezTo>
                  <a:pt x="27351" y="17"/>
                  <a:pt x="27285" y="0"/>
                  <a:pt x="27219" y="0"/>
                </a:cubicBezTo>
                <a:lnTo>
                  <a:pt x="379" y="0"/>
                </a:lnTo>
              </a:path>
            </a:pathLst>
          </a:custGeom>
          <a:solidFill>
            <a:srgbClr val="3465A4"/>
          </a:solidFill>
          <a:ln w="0">
            <a:solidFill>
              <a:srgbClr val="3465A4"/>
            </a:solidFill>
          </a:ln>
          <a:effectLst>
            <a:outerShdw dist="101823" dir="2700000">
              <a:srgbClr val="DDDD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2">
                <a:solidFill>
                  <a:srgbClr val="FFFFFF"/>
                </a:solidFill>
                <a:latin typeface="Arial"/>
                <a:ea typeface="Arial"/>
              </a:rPr>
              <a:t>    </a:t>
            </a:r>
            <a:r>
              <a:rPr lang="ru-RU" sz="3200" b="1" strike="noStrike" spc="-12">
                <a:solidFill>
                  <a:srgbClr val="FFFFFF"/>
                </a:solidFill>
                <a:latin typeface="Arial"/>
                <a:ea typeface="Arial"/>
              </a:rPr>
              <a:t>ДОКУМЕНТЫ К ЗАЯВКЕ</a:t>
            </a: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50" name="CustomShape 2"/>
          <p:cNvSpPr/>
          <p:nvPr/>
        </p:nvSpPr>
        <p:spPr>
          <a:xfrm>
            <a:off x="2734560" y="1260000"/>
            <a:ext cx="6145920" cy="2474280"/>
          </a:xfrm>
          <a:custGeom>
            <a:avLst/>
            <a:gdLst>
              <a:gd name="textAreaLeft" fmla="*/ 0 w 6145920"/>
              <a:gd name="textAreaRight" fmla="*/ 6149880 w 6145920"/>
              <a:gd name="textAreaTop" fmla="*/ 0 h 2474280"/>
              <a:gd name="textAreaBottom" fmla="*/ 2478240 h 24742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95040" rIns="108000" bIns="63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004586"/>
                </a:solidFill>
                <a:latin typeface="Arial"/>
                <a:ea typeface="Arial"/>
              </a:rPr>
              <a:t>                      </a:t>
            </a: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51" name="CustomShape 3"/>
          <p:cNvSpPr/>
          <p:nvPr/>
        </p:nvSpPr>
        <p:spPr>
          <a:xfrm>
            <a:off x="9236160" y="5143680"/>
            <a:ext cx="256320" cy="136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004586"/>
                </a:solidFill>
                <a:latin typeface="Arial"/>
                <a:ea typeface="Arial"/>
              </a:rPr>
              <a:t> </a:t>
            </a: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93000"/>
              </a:lnSpc>
              <a:tabLst>
                <a:tab pos="0" algn="l"/>
              </a:tabLst>
            </a:pP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52" name="CustomShape 4"/>
          <p:cNvSpPr/>
          <p:nvPr/>
        </p:nvSpPr>
        <p:spPr>
          <a:xfrm>
            <a:off x="2086560" y="1692000"/>
            <a:ext cx="2222280" cy="668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006600"/>
                </a:solidFill>
                <a:latin typeface="Arial"/>
                <a:ea typeface="Arial"/>
              </a:rPr>
              <a:t> </a:t>
            </a: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53" name="CustomShape 5"/>
          <p:cNvSpPr/>
          <p:nvPr/>
        </p:nvSpPr>
        <p:spPr>
          <a:xfrm>
            <a:off x="4786920" y="2207160"/>
            <a:ext cx="2402640" cy="627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>
              <a:lnSpc>
                <a:spcPct val="93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FF"/>
                </a:solidFill>
                <a:latin typeface="Arial"/>
                <a:ea typeface="Arial"/>
              </a:rPr>
              <a:t> </a:t>
            </a: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93000"/>
              </a:lnSpc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54" name="CustomShape 6"/>
          <p:cNvSpPr/>
          <p:nvPr/>
        </p:nvSpPr>
        <p:spPr>
          <a:xfrm>
            <a:off x="315360" y="2232000"/>
            <a:ext cx="73296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>
                <a:solidFill>
                  <a:srgbClr val="000080"/>
                </a:solidFill>
                <a:latin typeface="Arial"/>
                <a:ea typeface="Microsoft YaHei"/>
              </a:rPr>
              <a:t>           </a:t>
            </a:r>
            <a:endParaRPr lang="ru-RU" sz="1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55" name="CustomShape 7"/>
          <p:cNvSpPr/>
          <p:nvPr/>
        </p:nvSpPr>
        <p:spPr>
          <a:xfrm>
            <a:off x="1708560" y="2232000"/>
            <a:ext cx="68256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>
                <a:solidFill>
                  <a:srgbClr val="000080"/>
                </a:solidFill>
                <a:latin typeface="Arial"/>
                <a:ea typeface="Microsoft YaHei"/>
              </a:rPr>
              <a:t>          </a:t>
            </a:r>
            <a:endParaRPr lang="ru-RU" sz="1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56" name="CustomShape 8"/>
          <p:cNvSpPr/>
          <p:nvPr/>
        </p:nvSpPr>
        <p:spPr>
          <a:xfrm>
            <a:off x="3339360" y="2232000"/>
            <a:ext cx="73296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>
                <a:solidFill>
                  <a:srgbClr val="000080"/>
                </a:solidFill>
                <a:latin typeface="Arial"/>
                <a:ea typeface="Microsoft YaHei"/>
              </a:rPr>
              <a:t>           </a:t>
            </a:r>
            <a:endParaRPr lang="ru-RU" sz="1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57" name="CustomShape 9"/>
          <p:cNvSpPr/>
          <p:nvPr/>
        </p:nvSpPr>
        <p:spPr>
          <a:xfrm>
            <a:off x="6867360" y="2232360"/>
            <a:ext cx="73296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>
                <a:solidFill>
                  <a:srgbClr val="000080"/>
                </a:solidFill>
                <a:latin typeface="Arial"/>
                <a:ea typeface="Microsoft YaHei"/>
              </a:rPr>
              <a:t>           </a:t>
            </a:r>
            <a:endParaRPr lang="ru-RU" sz="1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58" name="CustomShape 10"/>
          <p:cNvSpPr/>
          <p:nvPr/>
        </p:nvSpPr>
        <p:spPr>
          <a:xfrm>
            <a:off x="5021280" y="2207160"/>
            <a:ext cx="68256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>
                <a:solidFill>
                  <a:srgbClr val="000080"/>
                </a:solidFill>
                <a:latin typeface="Arial"/>
                <a:ea typeface="Microsoft YaHei"/>
              </a:rPr>
              <a:t>          </a:t>
            </a:r>
            <a:endParaRPr lang="ru-RU" sz="1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59" name="CustomShape 11"/>
          <p:cNvSpPr/>
          <p:nvPr/>
        </p:nvSpPr>
        <p:spPr>
          <a:xfrm>
            <a:off x="3076920" y="3342960"/>
            <a:ext cx="93420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>
                <a:solidFill>
                  <a:srgbClr val="000080"/>
                </a:solidFill>
                <a:latin typeface="Arial"/>
                <a:ea typeface="Microsoft YaHei"/>
              </a:rPr>
              <a:t>               </a:t>
            </a:r>
            <a:endParaRPr lang="ru-RU" sz="1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60" name="CustomShape 12"/>
          <p:cNvSpPr/>
          <p:nvPr/>
        </p:nvSpPr>
        <p:spPr>
          <a:xfrm>
            <a:off x="5335200" y="5369040"/>
            <a:ext cx="360" cy="438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>
              <a:lnSpc>
                <a:spcPct val="150000"/>
              </a:lnSpc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50000"/>
              </a:lnSpc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50000"/>
              </a:lnSpc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50000"/>
              </a:lnSpc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50000"/>
              </a:lnSpc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50000"/>
              </a:lnSpc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50000"/>
              </a:lnSpc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50000"/>
              </a:lnSpc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50000"/>
              </a:lnSpc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50000"/>
              </a:lnSpc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50000"/>
              </a:lnSpc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61" name="CustomShape 13"/>
          <p:cNvSpPr/>
          <p:nvPr/>
        </p:nvSpPr>
        <p:spPr>
          <a:xfrm>
            <a:off x="2375640" y="705600"/>
            <a:ext cx="5749920" cy="33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800" b="1" strike="noStrike" spc="-12">
                <a:solidFill>
                  <a:srgbClr val="FFFFFF"/>
                </a:solidFill>
                <a:latin typeface="Arial"/>
                <a:ea typeface="Arial"/>
              </a:rPr>
              <a:t>http://www.economic.kurganobl.ru/6138.html</a:t>
            </a: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62" name="CustomShape 14"/>
          <p:cNvSpPr/>
          <p:nvPr/>
        </p:nvSpPr>
        <p:spPr>
          <a:xfrm>
            <a:off x="936000" y="1800000"/>
            <a:ext cx="7436160" cy="505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1. Паспорт инвестиционного проекта</a:t>
            </a: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63" name="CustomShape 15"/>
          <p:cNvSpPr/>
          <p:nvPr/>
        </p:nvSpPr>
        <p:spPr>
          <a:xfrm>
            <a:off x="922320" y="2592000"/>
            <a:ext cx="7564320" cy="60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2. Бизнес-план инвестиционного проекта</a:t>
            </a: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64" name="CustomShape 16"/>
          <p:cNvSpPr/>
          <p:nvPr/>
        </p:nvSpPr>
        <p:spPr>
          <a:xfrm>
            <a:off x="934920" y="3528000"/>
            <a:ext cx="7335720" cy="505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3. Копии учредительных документов</a:t>
            </a: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65" name="CustomShape 17"/>
          <p:cNvSpPr/>
          <p:nvPr/>
        </p:nvSpPr>
        <p:spPr>
          <a:xfrm>
            <a:off x="925920" y="4457160"/>
            <a:ext cx="8856720" cy="78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4. Заверенная копия свидетельства о государственной регистрации юридического лица</a:t>
            </a: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66" name="CustomShape 18"/>
          <p:cNvSpPr/>
          <p:nvPr/>
        </p:nvSpPr>
        <p:spPr>
          <a:xfrm>
            <a:off x="864000" y="5391000"/>
            <a:ext cx="9124560" cy="64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5. Заверенная копия свидетельства о постановке на учет в налоговом органе</a:t>
            </a: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467" name="Рисунок 466"/>
          <p:cNvPicPr/>
          <p:nvPr/>
        </p:nvPicPr>
        <p:blipFill>
          <a:blip r:embed="rId2"/>
          <a:stretch/>
        </p:blipFill>
        <p:spPr>
          <a:xfrm>
            <a:off x="30960" y="1512000"/>
            <a:ext cx="1009440" cy="1009440"/>
          </a:xfrm>
          <a:prstGeom prst="rect">
            <a:avLst/>
          </a:prstGeom>
          <a:ln w="0">
            <a:noFill/>
          </a:ln>
        </p:spPr>
      </p:pic>
      <p:pic>
        <p:nvPicPr>
          <p:cNvPr id="468" name="Рисунок 467"/>
          <p:cNvPicPr/>
          <p:nvPr/>
        </p:nvPicPr>
        <p:blipFill>
          <a:blip r:embed="rId2"/>
          <a:stretch/>
        </p:blipFill>
        <p:spPr>
          <a:xfrm>
            <a:off x="0" y="2376000"/>
            <a:ext cx="1009440" cy="1009440"/>
          </a:xfrm>
          <a:prstGeom prst="rect">
            <a:avLst/>
          </a:prstGeom>
          <a:ln w="0">
            <a:noFill/>
          </a:ln>
        </p:spPr>
      </p:pic>
      <p:pic>
        <p:nvPicPr>
          <p:cNvPr id="469" name="Рисунок 468"/>
          <p:cNvPicPr/>
          <p:nvPr/>
        </p:nvPicPr>
        <p:blipFill>
          <a:blip r:embed="rId2"/>
          <a:stretch/>
        </p:blipFill>
        <p:spPr>
          <a:xfrm>
            <a:off x="0" y="3301200"/>
            <a:ext cx="1009440" cy="1009440"/>
          </a:xfrm>
          <a:prstGeom prst="rect">
            <a:avLst/>
          </a:prstGeom>
          <a:ln w="0">
            <a:noFill/>
          </a:ln>
        </p:spPr>
      </p:pic>
      <p:pic>
        <p:nvPicPr>
          <p:cNvPr id="470" name="Рисунок 469"/>
          <p:cNvPicPr/>
          <p:nvPr/>
        </p:nvPicPr>
        <p:blipFill>
          <a:blip r:embed="rId2"/>
          <a:stretch/>
        </p:blipFill>
        <p:spPr>
          <a:xfrm>
            <a:off x="0" y="4237200"/>
            <a:ext cx="1009440" cy="1009440"/>
          </a:xfrm>
          <a:prstGeom prst="rect">
            <a:avLst/>
          </a:prstGeom>
          <a:ln w="0">
            <a:noFill/>
          </a:ln>
        </p:spPr>
      </p:pic>
      <p:pic>
        <p:nvPicPr>
          <p:cNvPr id="471" name="Рисунок 470"/>
          <p:cNvPicPr/>
          <p:nvPr/>
        </p:nvPicPr>
        <p:blipFill>
          <a:blip r:embed="rId2"/>
          <a:stretch/>
        </p:blipFill>
        <p:spPr>
          <a:xfrm>
            <a:off x="-10800" y="5173200"/>
            <a:ext cx="1009440" cy="1009440"/>
          </a:xfrm>
          <a:prstGeom prst="rect">
            <a:avLst/>
          </a:prstGeom>
          <a:ln w="0">
            <a:noFill/>
          </a:ln>
        </p:spPr>
      </p:pic>
      <p:pic>
        <p:nvPicPr>
          <p:cNvPr id="472" name="Рисунок 471"/>
          <p:cNvPicPr/>
          <p:nvPr/>
        </p:nvPicPr>
        <p:blipFill>
          <a:blip r:embed="rId2"/>
          <a:stretch/>
        </p:blipFill>
        <p:spPr>
          <a:xfrm>
            <a:off x="-10800" y="6109200"/>
            <a:ext cx="1009440" cy="1009440"/>
          </a:xfrm>
          <a:prstGeom prst="rect">
            <a:avLst/>
          </a:prstGeom>
          <a:ln w="0">
            <a:noFill/>
          </a:ln>
        </p:spPr>
      </p:pic>
      <p:sp>
        <p:nvSpPr>
          <p:cNvPr id="473" name="CustomShape 19"/>
          <p:cNvSpPr/>
          <p:nvPr/>
        </p:nvSpPr>
        <p:spPr>
          <a:xfrm>
            <a:off x="874080" y="6336000"/>
            <a:ext cx="9124560" cy="64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6. Справка налогового органа об исполнении обязанности по уплате налогов, сборов, пеней, штрафов, процентов</a:t>
            </a: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1558</Words>
  <Application>Microsoft Office PowerPoint</Application>
  <PresentationFormat>Произвольный</PresentationFormat>
  <Paragraphs>346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72</vt:i4>
      </vt:variant>
      <vt:variant>
        <vt:lpstr>Заголовки слайдов</vt:lpstr>
      </vt:variant>
      <vt:variant>
        <vt:i4>14</vt:i4>
      </vt:variant>
    </vt:vector>
  </HeadingPairs>
  <TitlesOfParts>
    <vt:vector size="93" baseType="lpstr">
      <vt:lpstr>AngsanaUPC</vt:lpstr>
      <vt:lpstr>Arial</vt:lpstr>
      <vt:lpstr>Calibri</vt:lpstr>
      <vt:lpstr>Open Sans</vt:lpstr>
      <vt:lpstr>Symbol</vt:lpstr>
      <vt:lpstr>Tempora LGC Uni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Kibardina</dc:creator>
  <dc:description/>
  <cp:lastModifiedBy>Admin</cp:lastModifiedBy>
  <cp:revision>328</cp:revision>
  <cp:lastPrinted>2025-01-27T12:39:11Z</cp:lastPrinted>
  <dcterms:created xsi:type="dcterms:W3CDTF">2018-04-02T10:01:15Z</dcterms:created>
  <dcterms:modified xsi:type="dcterms:W3CDTF">2025-04-24T08:33:06Z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18</vt:i4>
  </property>
  <property fmtid="{D5CDD505-2E9C-101B-9397-08002B2CF9AE}" pid="4" name="Slides">
    <vt:i4>18</vt:i4>
  </property>
</Properties>
</file>