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9" r:id="rId3"/>
    <p:sldId id="260" r:id="rId4"/>
    <p:sldId id="261" r:id="rId5"/>
    <p:sldId id="271" r:id="rId6"/>
    <p:sldId id="263" r:id="rId7"/>
    <p:sldId id="264" r:id="rId8"/>
    <p:sldId id="265" r:id="rId9"/>
    <p:sldId id="289" r:id="rId10"/>
    <p:sldId id="292" r:id="rId11"/>
    <p:sldId id="291" r:id="rId12"/>
    <p:sldId id="287" r:id="rId13"/>
    <p:sldId id="266" r:id="rId14"/>
    <p:sldId id="267" r:id="rId15"/>
    <p:sldId id="269" r:id="rId16"/>
    <p:sldId id="293" r:id="rId17"/>
    <p:sldId id="306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290" r:id="rId31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88" autoAdjust="0"/>
  </p:normalViewPr>
  <p:slideViewPr>
    <p:cSldViewPr>
      <p:cViewPr varScale="1">
        <p:scale>
          <a:sx n="98" d="100"/>
          <a:sy n="98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Лист2!$B$5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630160060778882E-3"/>
                  <c:y val="-5.87213794426881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9.54029097777015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3445240091168321E-3"/>
                  <c:y val="-6.15304107624405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Лист2!$C$4:$E$4</c:f>
              <c:strCache>
                <c:ptCount val="3"/>
                <c:pt idx="0">
                  <c:v>2016 год (фактическое исполнение)</c:v>
                </c:pt>
                <c:pt idx="1">
                  <c:v>2017 год (ожидаемое исполнение)</c:v>
                </c:pt>
                <c:pt idx="2">
                  <c:v>2018 год (прогноз)</c:v>
                </c:pt>
              </c:strCache>
            </c:strRef>
          </c:cat>
          <c:val>
            <c:numRef>
              <c:f>Лист2!$C$5:$E$5</c:f>
              <c:numCache>
                <c:formatCode>#,##0.0</c:formatCode>
                <c:ptCount val="3"/>
                <c:pt idx="0">
                  <c:v>489042</c:v>
                </c:pt>
                <c:pt idx="1">
                  <c:v>469093</c:v>
                </c:pt>
                <c:pt idx="2">
                  <c:v>392366.5</c:v>
                </c:pt>
              </c:numCache>
            </c:numRef>
          </c:val>
        </c:ser>
        <c:ser>
          <c:idx val="1"/>
          <c:order val="1"/>
          <c:tx>
            <c:strRef>
              <c:f>Лист2!$B$6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6899227807460225E-2"/>
                  <c:y val="-1.510880104230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977618648433066E-2"/>
                  <c:y val="-4.62953611214915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540634654510891E-2"/>
                  <c:y val="-7.73619850319661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Лист2!$C$4:$E$4</c:f>
              <c:strCache>
                <c:ptCount val="3"/>
                <c:pt idx="0">
                  <c:v>2016 год (фактическое исполнение)</c:v>
                </c:pt>
                <c:pt idx="1">
                  <c:v>2017 год (ожидаемое исполнение)</c:v>
                </c:pt>
                <c:pt idx="2">
                  <c:v>2018 год (прогноз)</c:v>
                </c:pt>
              </c:strCache>
            </c:strRef>
          </c:cat>
          <c:val>
            <c:numRef>
              <c:f>Лист2!$C$6:$E$6</c:f>
              <c:numCache>
                <c:formatCode>#,##0.0</c:formatCode>
                <c:ptCount val="3"/>
                <c:pt idx="0">
                  <c:v>493447</c:v>
                </c:pt>
                <c:pt idx="1">
                  <c:v>472722.9</c:v>
                </c:pt>
                <c:pt idx="2">
                  <c:v>392366.5</c:v>
                </c:pt>
              </c:numCache>
            </c:numRef>
          </c:val>
        </c:ser>
        <c:ser>
          <c:idx val="2"/>
          <c:order val="2"/>
          <c:tx>
            <c:strRef>
              <c:f>Лист2!$B$7</c:f>
              <c:strCache>
                <c:ptCount val="1"/>
                <c:pt idx="0">
                  <c:v>Дефицит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8888888888888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0000000000000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-4.6296296296295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Лист2!$C$4:$E$4</c:f>
              <c:strCache>
                <c:ptCount val="3"/>
                <c:pt idx="0">
                  <c:v>2016 год (фактическое исполнение)</c:v>
                </c:pt>
                <c:pt idx="1">
                  <c:v>2017 год (ожидаемое исполнение)</c:v>
                </c:pt>
                <c:pt idx="2">
                  <c:v>2018 год (прогноз)</c:v>
                </c:pt>
              </c:strCache>
            </c:strRef>
          </c:cat>
          <c:val>
            <c:numRef>
              <c:f>Лист2!$C$7:$E$7</c:f>
              <c:numCache>
                <c:formatCode>#,##0.0</c:formatCode>
                <c:ptCount val="3"/>
                <c:pt idx="0">
                  <c:v>4405</c:v>
                </c:pt>
                <c:pt idx="1">
                  <c:v>3629.9000000000233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0736640"/>
        <c:axId val="20750720"/>
        <c:axId val="0"/>
      </c:bar3DChart>
      <c:catAx>
        <c:axId val="20736640"/>
        <c:scaling>
          <c:orientation val="minMax"/>
        </c:scaling>
        <c:delete val="0"/>
        <c:axPos val="b"/>
        <c:majorTickMark val="out"/>
        <c:minorTickMark val="none"/>
        <c:tickLblPos val="nextTo"/>
        <c:crossAx val="20750720"/>
        <c:crosses val="autoZero"/>
        <c:auto val="1"/>
        <c:lblAlgn val="ctr"/>
        <c:lblOffset val="100"/>
        <c:noMultiLvlLbl val="0"/>
      </c:catAx>
      <c:valAx>
        <c:axId val="20750720"/>
        <c:scaling>
          <c:orientation val="minMax"/>
          <c:max val="500000"/>
          <c:min val="0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20736640"/>
        <c:crosses val="autoZero"/>
        <c:crossBetween val="between"/>
        <c:majorUnit val="100000"/>
        <c:minorUnit val="10000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88888888888889E-2"/>
          <c:y val="6.0185185185185182E-2"/>
          <c:w val="0.86095975503062117"/>
          <c:h val="0.89814814814814814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569196716340399E-2"/>
          <c:y val="9.0730608642044491E-2"/>
          <c:w val="0.86095975503062117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8.39348715425247E-2"/>
                  <c:y val="1.307410469091520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285958378652215E-2"/>
                  <c:y val="-1.79705451717760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3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</c:v>
                </c:pt>
                <c:pt idx="1">
                  <c:v>0.04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904021411697629"/>
          <c:y val="7.9609300566048299E-2"/>
          <c:w val="0.86095975503062117"/>
          <c:h val="0.89814814814814814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241709594772001E-2"/>
          <c:y val="6.8487992490052108E-2"/>
          <c:w val="0.86095975503062117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061787419175019E-2"/>
                  <c:y val="-2.3531199209774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</c:v>
                </c:pt>
                <c:pt idx="1">
                  <c:v>0.04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241709594772001E-2"/>
          <c:y val="6.8487992490052108E-2"/>
          <c:w val="0.86095975503062117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061787419175019E-2"/>
                  <c:y val="-2.3531199209774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</c:v>
                </c:pt>
                <c:pt idx="1">
                  <c:v>0.04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435185185185186"/>
          <c:y val="0.16250000000000001"/>
          <c:w val="0.77314814814814814"/>
          <c:h val="0.691666666666666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6.6582276173811614E-2"/>
                  <c:y val="2.50000000000000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
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5719050743657042E-2"/>
                  <c:y val="-4.6249999999999999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2"/>
                        </a:solidFill>
                      </a:rPr>
                      <a:t>
</a:t>
                    </a:r>
                    <a:r>
                      <a:rPr lang="en-US" b="1" dirty="0" smtClean="0">
                        <a:solidFill>
                          <a:schemeClr val="tx2"/>
                        </a:solidFill>
                      </a:rPr>
                      <a:t>8</a:t>
                    </a:r>
                    <a:r>
                      <a:rPr lang="ru-RU" b="1" dirty="0" smtClean="0">
                        <a:solidFill>
                          <a:schemeClr val="tx2"/>
                        </a:solidFill>
                      </a:rPr>
                      <a:t>2</a:t>
                    </a:r>
                    <a:r>
                      <a:rPr lang="en-US" b="1" dirty="0" smtClean="0">
                        <a:solidFill>
                          <a:schemeClr val="tx2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 formatCode="#,##0">
                  <c:v>59343</c:v>
                </c:pt>
                <c:pt idx="1">
                  <c:v>352030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Лист1!$A$7</c:f>
              <c:strCache>
                <c:ptCount val="1"/>
                <c:pt idx="0">
                  <c:v>Расходы, тыс.руб.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cat>
            <c:strRef>
              <c:f>Лист1!$B$6:$E$6</c:f>
              <c:strCache>
                <c:ptCount val="4"/>
                <c:pt idx="0">
                  <c:v>Ожидаемое исполнение за 2017 год</c:v>
                </c:pt>
                <c:pt idx="1">
                  <c:v>Прогноз на 2018 год</c:v>
                </c:pt>
                <c:pt idx="2">
                  <c:v>Прогноз на 2019 год</c:v>
                </c:pt>
                <c:pt idx="3">
                  <c:v>Прогноз на 2020 год</c:v>
                </c:pt>
              </c:strCache>
            </c:strRef>
          </c:cat>
          <c:val>
            <c:numRef>
              <c:f>Лист1!$B$7:$E$7</c:f>
              <c:numCache>
                <c:formatCode>#,##0.0</c:formatCode>
                <c:ptCount val="4"/>
                <c:pt idx="0">
                  <c:v>472722.9</c:v>
                </c:pt>
                <c:pt idx="1">
                  <c:v>399908.1</c:v>
                </c:pt>
                <c:pt idx="2">
                  <c:v>340637.9</c:v>
                </c:pt>
                <c:pt idx="3">
                  <c:v>335652.2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2432896"/>
        <c:axId val="122434688"/>
        <c:axId val="0"/>
      </c:bar3DChart>
      <c:catAx>
        <c:axId val="122432896"/>
        <c:scaling>
          <c:orientation val="minMax"/>
        </c:scaling>
        <c:delete val="1"/>
        <c:axPos val="b"/>
        <c:majorTickMark val="out"/>
        <c:minorTickMark val="none"/>
        <c:tickLblPos val="nextTo"/>
        <c:crossAx val="122434688"/>
        <c:crosses val="autoZero"/>
        <c:auto val="1"/>
        <c:lblAlgn val="ctr"/>
        <c:lblOffset val="100"/>
        <c:noMultiLvlLbl val="0"/>
      </c:catAx>
      <c:valAx>
        <c:axId val="122434688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ru-RU"/>
          </a:p>
        </c:txPr>
        <c:crossAx val="122432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12393704890275"/>
          <c:y val="0.32149048428581312"/>
          <c:w val="0.30122701773851179"/>
          <c:h val="0.67850951571418694"/>
        </c:manualLayout>
      </c:layout>
      <c:overlay val="0"/>
      <c:txPr>
        <a:bodyPr/>
        <a:lstStyle/>
        <a:p>
          <a:pPr>
            <a:defRPr sz="160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Лист3!$I$4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invertIfNegative val="0"/>
          <c:cat>
            <c:strRef>
              <c:f>Лист3!$H$5:$H$9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Лист3!$I$5:$I$9</c:f>
              <c:numCache>
                <c:formatCode>#,##0</c:formatCode>
                <c:ptCount val="5"/>
                <c:pt idx="0">
                  <c:v>31462</c:v>
                </c:pt>
                <c:pt idx="1">
                  <c:v>30204</c:v>
                </c:pt>
                <c:pt idx="2">
                  <c:v>28822</c:v>
                </c:pt>
                <c:pt idx="3">
                  <c:v>28376</c:v>
                </c:pt>
                <c:pt idx="4">
                  <c:v>27757</c:v>
                </c:pt>
              </c:numCache>
            </c:numRef>
          </c:val>
        </c:ser>
        <c:ser>
          <c:idx val="1"/>
          <c:order val="1"/>
          <c:tx>
            <c:strRef>
              <c:f>Лист3!$J$4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0"/>
                  <c:y val="-1.1157599482006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3.71919982733541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Лист3!$H$5:$H$9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Лист3!$J$5:$J$9</c:f>
              <c:numCache>
                <c:formatCode>#,##0</c:formatCode>
                <c:ptCount val="5"/>
                <c:pt idx="0">
                  <c:v>19117</c:v>
                </c:pt>
                <c:pt idx="1">
                  <c:v>16359</c:v>
                </c:pt>
                <c:pt idx="2">
                  <c:v>15657</c:v>
                </c:pt>
                <c:pt idx="3">
                  <c:v>2522</c:v>
                </c:pt>
                <c:pt idx="4">
                  <c:v>2532</c:v>
                </c:pt>
              </c:numCache>
            </c:numRef>
          </c:val>
        </c:ser>
        <c:ser>
          <c:idx val="2"/>
          <c:order val="2"/>
          <c:tx>
            <c:strRef>
              <c:f>Лист3!$K$4</c:f>
              <c:strCache>
                <c:ptCount val="1"/>
                <c:pt idx="0">
                  <c:v>Образование</c:v>
                </c:pt>
              </c:strCache>
            </c:strRef>
          </c:tx>
          <c:invertIfNegative val="0"/>
          <c:cat>
            <c:strRef>
              <c:f>Лист3!$H$5:$H$9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Лист3!$K$5:$K$9</c:f>
              <c:numCache>
                <c:formatCode>#,##0</c:formatCode>
                <c:ptCount val="5"/>
                <c:pt idx="0">
                  <c:v>302889</c:v>
                </c:pt>
                <c:pt idx="1">
                  <c:v>282598</c:v>
                </c:pt>
                <c:pt idx="2">
                  <c:v>234591</c:v>
                </c:pt>
                <c:pt idx="3">
                  <c:v>207728</c:v>
                </c:pt>
                <c:pt idx="4">
                  <c:v>200735</c:v>
                </c:pt>
              </c:numCache>
            </c:numRef>
          </c:val>
        </c:ser>
        <c:ser>
          <c:idx val="3"/>
          <c:order val="3"/>
          <c:tx>
            <c:strRef>
              <c:f>Лист3!$L$4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invertIfNegative val="0"/>
          <c:cat>
            <c:strRef>
              <c:f>Лист3!$H$5:$H$9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Лист3!$L$5:$L$9</c:f>
              <c:numCache>
                <c:formatCode>#,##0</c:formatCode>
                <c:ptCount val="5"/>
                <c:pt idx="0">
                  <c:v>36959</c:v>
                </c:pt>
                <c:pt idx="1">
                  <c:v>47119</c:v>
                </c:pt>
                <c:pt idx="2">
                  <c:v>39386</c:v>
                </c:pt>
                <c:pt idx="3">
                  <c:v>34486</c:v>
                </c:pt>
                <c:pt idx="4">
                  <c:v>34486</c:v>
                </c:pt>
              </c:numCache>
            </c:numRef>
          </c:val>
        </c:ser>
        <c:ser>
          <c:idx val="4"/>
          <c:order val="4"/>
          <c:tx>
            <c:strRef>
              <c:f>Лист3!$M$4</c:f>
              <c:strCache>
                <c:ptCount val="1"/>
                <c:pt idx="0">
                  <c:v>Социальная политика</c:v>
                </c:pt>
              </c:strCache>
            </c:strRef>
          </c:tx>
          <c:invertIfNegative val="0"/>
          <c:cat>
            <c:strRef>
              <c:f>Лист3!$H$5:$H$9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Лист3!$M$5:$M$9</c:f>
              <c:numCache>
                <c:formatCode>#,##0</c:formatCode>
                <c:ptCount val="5"/>
                <c:pt idx="0">
                  <c:v>26382</c:v>
                </c:pt>
                <c:pt idx="1">
                  <c:v>34051</c:v>
                </c:pt>
                <c:pt idx="2">
                  <c:v>19673</c:v>
                </c:pt>
                <c:pt idx="3">
                  <c:v>3468</c:v>
                </c:pt>
                <c:pt idx="4">
                  <c:v>3260</c:v>
                </c:pt>
              </c:numCache>
            </c:numRef>
          </c:val>
        </c:ser>
        <c:ser>
          <c:idx val="5"/>
          <c:order val="5"/>
          <c:tx>
            <c:strRef>
              <c:f>Лист3!$N$4</c:f>
              <c:strCache>
                <c:ptCount val="1"/>
                <c:pt idx="0">
                  <c:v>Остальные расходы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invertIfNegative val="0"/>
          <c:cat>
            <c:strRef>
              <c:f>Лист3!$H$5:$H$9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Лист3!$N$5:$N$9</c:f>
              <c:numCache>
                <c:formatCode>#,##0</c:formatCode>
                <c:ptCount val="5"/>
                <c:pt idx="0">
                  <c:v>58633</c:v>
                </c:pt>
                <c:pt idx="1">
                  <c:v>62392</c:v>
                </c:pt>
                <c:pt idx="2">
                  <c:v>54238</c:v>
                </c:pt>
                <c:pt idx="3">
                  <c:v>57678</c:v>
                </c:pt>
                <c:pt idx="4">
                  <c:v>62299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8"/>
        <c:gapDepth val="6"/>
        <c:shape val="box"/>
        <c:axId val="122372864"/>
        <c:axId val="122374400"/>
        <c:axId val="0"/>
      </c:bar3DChart>
      <c:catAx>
        <c:axId val="122372864"/>
        <c:scaling>
          <c:orientation val="minMax"/>
        </c:scaling>
        <c:delete val="0"/>
        <c:axPos val="b"/>
        <c:majorTickMark val="out"/>
        <c:minorTickMark val="none"/>
        <c:tickLblPos val="nextTo"/>
        <c:crossAx val="122374400"/>
        <c:crosses val="autoZero"/>
        <c:auto val="1"/>
        <c:lblAlgn val="ctr"/>
        <c:lblOffset val="100"/>
        <c:noMultiLvlLbl val="0"/>
      </c:catAx>
      <c:valAx>
        <c:axId val="12237440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22372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363504909108581"/>
          <c:y val="0.22361094398652306"/>
          <c:w val="0.23710569164965489"/>
          <c:h val="0.5974590377634718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0.23974</cdr:x>
      <cdr:y>0.01887</cdr:y>
    </cdr:from>
    <cdr:to>
      <cdr:x>0.34822</cdr:x>
      <cdr:y>0.09434</cdr:y>
    </cdr:to>
    <cdr:sp macro="" textlink="">
      <cdr:nvSpPr>
        <cdr:cNvPr id="4" name="Прямоугольная выноска 3"/>
        <cdr:cNvSpPr/>
      </cdr:nvSpPr>
      <cdr:spPr>
        <a:xfrm xmlns:a="http://schemas.openxmlformats.org/drawingml/2006/main">
          <a:off x="2020706" y="72008"/>
          <a:ext cx="914400" cy="288032"/>
        </a:xfrm>
        <a:prstGeom xmlns:a="http://schemas.openxmlformats.org/drawingml/2006/main" prst="wedgeRectCallout">
          <a:avLst>
            <a:gd name="adj1" fmla="val -56654"/>
            <a:gd name="adj2" fmla="val 116201"/>
          </a:avLst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472 722,9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0.34851</cdr:x>
      <cdr:y>0.12727</cdr:y>
    </cdr:from>
    <cdr:to>
      <cdr:x>0.46811</cdr:x>
      <cdr:y>0.2</cdr:y>
    </cdr:to>
    <cdr:sp macro="" textlink="">
      <cdr:nvSpPr>
        <cdr:cNvPr id="5" name="Прямоугольная выноска 4"/>
        <cdr:cNvSpPr/>
      </cdr:nvSpPr>
      <cdr:spPr>
        <a:xfrm xmlns:a="http://schemas.openxmlformats.org/drawingml/2006/main">
          <a:off x="2937556" y="504056"/>
          <a:ext cx="1008112" cy="288032"/>
        </a:xfrm>
        <a:prstGeom xmlns:a="http://schemas.openxmlformats.org/drawingml/2006/main" prst="wedgeRectCallout">
          <a:avLst>
            <a:gd name="adj1" fmla="val -40896"/>
            <a:gd name="adj2" fmla="val 119224"/>
          </a:avLst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392 366,5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0.47666</cdr:x>
      <cdr:y>0.21818</cdr:y>
    </cdr:from>
    <cdr:to>
      <cdr:x>0.58771</cdr:x>
      <cdr:y>0.29091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4017676" y="864096"/>
          <a:ext cx="936104" cy="288032"/>
        </a:xfrm>
        <a:prstGeom xmlns:a="http://schemas.openxmlformats.org/drawingml/2006/main" prst="wedgeRectCallout">
          <a:avLst>
            <a:gd name="adj1" fmla="val -43082"/>
            <a:gd name="adj2" fmla="val 126396"/>
          </a:avLst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334 257,7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0.60708</cdr:x>
      <cdr:y>0.24236</cdr:y>
    </cdr:from>
    <cdr:to>
      <cdr:x>0.71814</cdr:x>
      <cdr:y>0.31783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5117050" y="924957"/>
          <a:ext cx="936104" cy="288032"/>
        </a:xfrm>
        <a:prstGeom xmlns:a="http://schemas.openxmlformats.org/drawingml/2006/main" prst="wedgeRectCallout">
          <a:avLst>
            <a:gd name="adj1" fmla="val -46206"/>
            <a:gd name="adj2" fmla="val 120387"/>
          </a:avLst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331 068,5</a:t>
          </a:r>
          <a:endParaRPr lang="ru-RU" sz="1400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11C05-EED9-45FD-B194-9A4AE039AFBF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6A0E5-F6EE-43BB-8F9C-FECD88338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924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954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hart" Target="../charts/chart8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2.jpg"/><Relationship Id="rId7" Type="http://schemas.openxmlformats.org/officeDocument/2006/relationships/image" Target="../media/image18.pn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2.pn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3.jpeg"/><Relationship Id="rId9" Type="http://schemas.openxmlformats.org/officeDocument/2006/relationships/image" Target="../media/image20.png"/><Relationship Id="rId1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jp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45.mchs.gov.ru/upload/resize_cache/iblock/9bd/360_360_0/9bdfcce181f3aeb273483aba3c7c48a4.jpg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2.jp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2.png"/><Relationship Id="rId10" Type="http://schemas.openxmlformats.org/officeDocument/2006/relationships/chart" Target="../charts/chart6.xml"/><Relationship Id="rId4" Type="http://schemas.openxmlformats.org/officeDocument/2006/relationships/image" Target="../media/image13.jpeg"/><Relationship Id="rId9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15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Бюджет для граждан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3810000"/>
            <a:ext cx="8229600" cy="4525963"/>
          </a:xfrm>
        </p:spPr>
        <p:txBody>
          <a:bodyPr/>
          <a:lstStyle/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 проекту решения Варгашинской </a:t>
            </a:r>
          </a:p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районной Думы «О бюджете </a:t>
            </a:r>
          </a:p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Варгашинского района на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2017 год и на плановый период 2018-2018 гг.»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838200" y="13355"/>
            <a:ext cx="5943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</a:t>
            </a:r>
          </a:p>
          <a:p>
            <a:pPr algn="ctr"/>
            <a:r>
              <a:rPr lang="ru-RU" sz="4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граждан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74157" y="1676400"/>
            <a:ext cx="6019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 проекту решения Варгашинской </a:t>
            </a:r>
          </a:p>
          <a:p>
            <a:pPr algn="ctr"/>
            <a:r>
              <a:rPr lang="ru-RU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районной Думы «О бюджете </a:t>
            </a:r>
          </a:p>
          <a:p>
            <a:pPr algn="ctr"/>
            <a:r>
              <a:rPr lang="ru-RU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Варгашинского района на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2018 год и на плановый период 2019 и 2020 годов»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715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/>
                </a:solidFill>
              </a:rPr>
              <a:t>РАСХОДЫ БЮДЖЕТА ВАРГАШИНСКОГО РАЙОНА</a:t>
            </a:r>
            <a:endParaRPr lang="ru-RU" sz="2400" b="1" dirty="0">
              <a:solidFill>
                <a:schemeClr val="accent1"/>
              </a:solidFill>
            </a:endParaRPr>
          </a:p>
          <a:p>
            <a:pPr algn="ctr"/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8" y="1412776"/>
            <a:ext cx="8428892" cy="532859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Ожидаемое исполнение бюджета Варгашинского района по расходам на 2017 год – 472 722,9 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 Общий  объем  расходов  бюджета  в  2018  году  составит  –  392 366,5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., в 2019 году – 334 257,7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., в 2020 – 331 068,5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</a:p>
          <a:p>
            <a:pPr algn="ctr"/>
            <a:endParaRPr lang="ru-RU" dirty="0"/>
          </a:p>
          <a:p>
            <a:r>
              <a:rPr lang="ru-RU" dirty="0" smtClean="0"/>
              <a:t>                                       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                                                          Расходы</a:t>
            </a:r>
            <a:r>
              <a:rPr lang="ru-RU" sz="1400" dirty="0">
                <a:solidFill>
                  <a:schemeClr val="tx1"/>
                </a:solidFill>
              </a:rPr>
              <a:t>, </a:t>
            </a:r>
            <a:r>
              <a:rPr lang="ru-RU" sz="1400" dirty="0" err="1">
                <a:solidFill>
                  <a:schemeClr val="tx1"/>
                </a:solidFill>
              </a:rPr>
              <a:t>тыс.руб</a:t>
            </a:r>
            <a:r>
              <a:rPr lang="ru-RU" sz="1400" dirty="0">
                <a:solidFill>
                  <a:schemeClr val="tx1"/>
                </a:solidFill>
              </a:rPr>
              <a:t>.</a:t>
            </a:r>
          </a:p>
          <a:p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</a:t>
            </a:r>
          </a:p>
          <a:p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4624794"/>
              </p:ext>
            </p:extLst>
          </p:nvPr>
        </p:nvGraphicFramePr>
        <p:xfrm>
          <a:off x="410308" y="2636912"/>
          <a:ext cx="842889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69" y="362551"/>
            <a:ext cx="761905" cy="9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3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0308" y="1484784"/>
            <a:ext cx="8428892" cy="525658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800" b="1" dirty="0">
                <a:solidFill>
                  <a:schemeClr val="accent1"/>
                </a:solidFill>
              </a:rPr>
              <a:t>ДИНАМИКА РАСХОДОВ БЮДЖЕТА </a:t>
            </a:r>
            <a:r>
              <a:rPr lang="ru-RU" sz="2800" b="1" dirty="0" smtClean="0">
                <a:solidFill>
                  <a:schemeClr val="accent1"/>
                </a:solidFill>
              </a:rPr>
              <a:t/>
            </a:r>
            <a:br>
              <a:rPr lang="ru-RU" sz="2800" b="1" dirty="0" smtClean="0">
                <a:solidFill>
                  <a:schemeClr val="accent1"/>
                </a:solidFill>
              </a:rPr>
            </a:br>
            <a:r>
              <a:rPr lang="ru-RU" sz="2800" b="1" dirty="0" smtClean="0">
                <a:solidFill>
                  <a:schemeClr val="accent1"/>
                </a:solidFill>
              </a:rPr>
              <a:t>ВАРГАШИНСКОГО </a:t>
            </a:r>
            <a:r>
              <a:rPr lang="ru-RU" sz="2800" b="1" dirty="0" smtClean="0">
                <a:solidFill>
                  <a:schemeClr val="accent1"/>
                </a:solidFill>
              </a:rPr>
              <a:t>РАЙОНА, тыс. руб.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361708"/>
            <a:ext cx="761905" cy="93968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43244" y="5475982"/>
            <a:ext cx="8205219" cy="107721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Ведомственная классификация показывает конкретных получателей бюджетных расходов.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Ведомственный признак позволяет выделить в каждой группе расходов соответствующее ведомство, получающее бюджетные ассигнования. </a:t>
            </a:r>
            <a:endParaRPr lang="ru-RU" sz="1600" dirty="0">
              <a:solidFill>
                <a:srgbClr val="0070C0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3876267"/>
              </p:ext>
            </p:extLst>
          </p:nvPr>
        </p:nvGraphicFramePr>
        <p:xfrm>
          <a:off x="683568" y="1600201"/>
          <a:ext cx="8003232" cy="3773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925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49553" y="18864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РАСХОДЫ БЮДЖЕТА ВАРГАШИНСКОГО РАЙОНА НА 2018 ГОД, СФОРМИРОВАННЫЕ ПО РАЗДЕЛАМ</a:t>
            </a:r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399" y="1337586"/>
            <a:ext cx="8902340" cy="527194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40" y="251424"/>
            <a:ext cx="761905" cy="939683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510258" y="1402943"/>
            <a:ext cx="2609272" cy="1608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234 590,6тыс.руб. 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(59,8%)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4784" y="2527826"/>
            <a:ext cx="2297726" cy="129226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47 604,0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</a:rPr>
              <a:t>тыс.руб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 (12,1%)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92510" y="3839256"/>
            <a:ext cx="2308403" cy="119371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39 386,4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тыс.руб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(10,0%)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835983" y="5032974"/>
            <a:ext cx="2315399" cy="114392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28 822,1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(7,4%)</a:t>
            </a:r>
            <a:endParaRPr lang="ru-RU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179236" y="5482129"/>
            <a:ext cx="2122630" cy="104221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19 672,9 </a:t>
            </a:r>
            <a:r>
              <a:rPr lang="ru-RU" sz="1200" dirty="0" err="1" smtClean="0">
                <a:solidFill>
                  <a:schemeClr val="bg2">
                    <a:lumMod val="25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(5,0%)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9" name="Picture 66" descr="ProCity33 - рекламно - информационный портал г. Петушки - Образование дополнительно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3302" y="1492795"/>
            <a:ext cx="1485306" cy="87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0" name="TextBox 19"/>
          <p:cNvSpPr txBox="1"/>
          <p:nvPr/>
        </p:nvSpPr>
        <p:spPr>
          <a:xfrm>
            <a:off x="1572723" y="1457041"/>
            <a:ext cx="1728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Образование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1" name="Picture 64" descr="MoneyBagsj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65175" y="2509930"/>
            <a:ext cx="923036" cy="76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4" name="TextBox 23"/>
          <p:cNvSpPr txBox="1"/>
          <p:nvPr/>
        </p:nvSpPr>
        <p:spPr>
          <a:xfrm>
            <a:off x="220546" y="1828347"/>
            <a:ext cx="1497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Межбюджетные трансферты</a:t>
            </a:r>
          </a:p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общего</a:t>
            </a:r>
          </a:p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характера </a:t>
            </a:r>
            <a:endParaRPr lang="ru-RU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5" name="Picture 58" descr="1-teatralnaya-studiya-dlya-detej-i-podrostkov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0347" y="3802746"/>
            <a:ext cx="1077219" cy="877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6" name="TextBox 25"/>
          <p:cNvSpPr txBox="1"/>
          <p:nvPr/>
        </p:nvSpPr>
        <p:spPr>
          <a:xfrm>
            <a:off x="157859" y="4706569"/>
            <a:ext cx="14978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Культура</a:t>
            </a:r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</a:rPr>
              <a:t> и </a:t>
            </a:r>
          </a:p>
          <a:p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</a:rPr>
              <a:t>кинематография</a:t>
            </a:r>
            <a:endParaRPr lang="ru-RU" sz="13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7" name="Picture 47" descr="russiacoatofarm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2826" y="5050936"/>
            <a:ext cx="939369" cy="71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8" name="TextBox 27"/>
          <p:cNvSpPr txBox="1"/>
          <p:nvPr/>
        </p:nvSpPr>
        <p:spPr>
          <a:xfrm>
            <a:off x="201453" y="5947967"/>
            <a:ext cx="2457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Общегосударственные</a:t>
            </a:r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</a:rPr>
              <a:t> вопросы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Picture 60" descr="fef27b5b3ea42a9a86ede488e285bf2d_X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93661" y="5484782"/>
            <a:ext cx="1047492" cy="67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1" name="TextBox 30"/>
          <p:cNvSpPr txBox="1"/>
          <p:nvPr/>
        </p:nvSpPr>
        <p:spPr>
          <a:xfrm>
            <a:off x="2647484" y="637045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Социальная политика</a:t>
            </a:r>
            <a:endParaRPr lang="ru-RU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001288" y="4946674"/>
            <a:ext cx="1976410" cy="91499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</a:rPr>
              <a:t>15 656,7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</a:rPr>
              <a:t>тыс.руб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</a:rPr>
              <a:t>(4,0%)</a:t>
            </a:r>
          </a:p>
        </p:txBody>
      </p:sp>
      <p:pic>
        <p:nvPicPr>
          <p:cNvPr id="33" name="Picture 54" descr="5076556c355cd207331189_600_40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44208" y="4946673"/>
            <a:ext cx="1146157" cy="53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4" name="TextBox 33"/>
          <p:cNvSpPr txBox="1"/>
          <p:nvPr/>
        </p:nvSpPr>
        <p:spPr>
          <a:xfrm>
            <a:off x="6825168" y="5804510"/>
            <a:ext cx="1647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Национальная экономика</a:t>
            </a:r>
          </a:p>
        </p:txBody>
      </p:sp>
      <p:sp>
        <p:nvSpPr>
          <p:cNvPr id="35" name="Овал 34"/>
          <p:cNvSpPr/>
          <p:nvPr/>
        </p:nvSpPr>
        <p:spPr>
          <a:xfrm>
            <a:off x="7140892" y="4148553"/>
            <a:ext cx="1873227" cy="84283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5 167,5 </a:t>
            </a: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(1,3%)</a:t>
            </a: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6" name="Picture 62" descr="sport1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79661" y="4176441"/>
            <a:ext cx="691004" cy="40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37" name="TextBox 36"/>
          <p:cNvSpPr txBox="1"/>
          <p:nvPr/>
        </p:nvSpPr>
        <p:spPr>
          <a:xfrm>
            <a:off x="7897580" y="4905704"/>
            <a:ext cx="11396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Физическая культура </a:t>
            </a:r>
          </a:p>
          <a:p>
            <a:pPr algn="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и спорт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6479785" y="3405473"/>
            <a:ext cx="1656184" cy="743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734,7 </a:t>
            </a:r>
            <a:r>
              <a:rPr lang="ru-RU" sz="1200" dirty="0" err="1" smtClean="0">
                <a:solidFill>
                  <a:schemeClr val="accent2">
                    <a:lumMod val="75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. (0,2%)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08254" y="3354289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Национальна</a:t>
            </a:r>
          </a:p>
          <a:p>
            <a:pPr algn="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оборона</a:t>
            </a: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" name="Picture 49" descr="556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03845" y="3410368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1" name="Овал 40"/>
          <p:cNvSpPr/>
          <p:nvPr/>
        </p:nvSpPr>
        <p:spPr>
          <a:xfrm>
            <a:off x="6090917" y="2664400"/>
            <a:ext cx="1645627" cy="66297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724,0 </a:t>
            </a:r>
            <a:r>
              <a:rPr lang="ru-RU" sz="1200" dirty="0" err="1" smtClean="0">
                <a:solidFill>
                  <a:schemeClr val="bg2">
                    <a:lumMod val="25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(0,2%)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2" name="Picture 51" descr="2-0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00374" y="2657692"/>
            <a:ext cx="626711" cy="37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3" name="TextBox 42"/>
          <p:cNvSpPr txBox="1"/>
          <p:nvPr/>
        </p:nvSpPr>
        <p:spPr>
          <a:xfrm>
            <a:off x="6479785" y="2257224"/>
            <a:ext cx="25730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Национальная безопасность и правоохранительная деятельность</a:t>
            </a:r>
          </a:p>
        </p:txBody>
      </p:sp>
      <p:sp>
        <p:nvSpPr>
          <p:cNvPr id="44" name="Овал 43"/>
          <p:cNvSpPr/>
          <p:nvPr/>
        </p:nvSpPr>
        <p:spPr>
          <a:xfrm>
            <a:off x="5152388" y="1919925"/>
            <a:ext cx="1419987" cy="62306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7,6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45" name="Picture 56" descr="417_image_very_larg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57829" y="1955598"/>
            <a:ext cx="609106" cy="41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6" name="TextBox 45"/>
          <p:cNvSpPr txBox="1"/>
          <p:nvPr/>
        </p:nvSpPr>
        <p:spPr>
          <a:xfrm>
            <a:off x="5978330" y="1402943"/>
            <a:ext cx="14026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Жилищно-коммунальное хозяйство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3609504" y="3357402"/>
            <a:ext cx="2674740" cy="14898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Расходы всего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392 366,5 </a:t>
            </a:r>
            <a:r>
              <a:rPr lang="ru-RU" sz="16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тыс.руб</a:t>
            </a:r>
            <a:r>
              <a:rPr lang="ru-RU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endParaRPr lang="ru-RU" sz="1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899" y="3439359"/>
            <a:ext cx="1263951" cy="56259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softEdge rad="63500"/>
          </a:effectLst>
        </p:spPr>
      </p:pic>
      <p:cxnSp>
        <p:nvCxnSpPr>
          <p:cNvPr id="51" name="Прямая соединительная линия 50"/>
          <p:cNvCxnSpPr/>
          <p:nvPr/>
        </p:nvCxnSpPr>
        <p:spPr>
          <a:xfrm>
            <a:off x="4314899" y="3033971"/>
            <a:ext cx="113085" cy="3203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5240552" y="2657692"/>
            <a:ext cx="317277" cy="61421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5862382" y="3194130"/>
            <a:ext cx="228535" cy="24522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6301866" y="3839256"/>
            <a:ext cx="142342" cy="3825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6373037" y="4380092"/>
            <a:ext cx="644249" cy="1898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6001288" y="4706569"/>
            <a:ext cx="300578" cy="28481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5119530" y="4946673"/>
            <a:ext cx="32858" cy="46233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H="1">
            <a:off x="3814895" y="4847234"/>
            <a:ext cx="182170" cy="20370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3034296" y="3354289"/>
            <a:ext cx="603788" cy="26161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3300913" y="4176443"/>
            <a:ext cx="191282" cy="3246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50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0"/>
            <a:ext cx="8428892" cy="5486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>
                <a:solidFill>
                  <a:schemeClr val="tx2"/>
                </a:solidFill>
              </a:rPr>
              <a:t>ПОДДЕРЖКА ГРАЖДАН ИЗ БЮДЖЕТА ВАРГАШИНСКОГО РАЙОНА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34" y="26166"/>
            <a:ext cx="657050" cy="548680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50790"/>
              </p:ext>
            </p:extLst>
          </p:nvPr>
        </p:nvGraphicFramePr>
        <p:xfrm>
          <a:off x="0" y="678225"/>
          <a:ext cx="9144000" cy="6463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868144"/>
                <a:gridCol w="1224136"/>
                <a:gridCol w="1061120"/>
                <a:gridCol w="990600"/>
              </a:tblGrid>
              <a:tr h="441035">
                <a:tc>
                  <a:txBody>
                    <a:bodyPr/>
                    <a:lstStyle/>
                    <a:p>
                      <a:pPr algn="ctr"/>
                      <a:r>
                        <a:rPr lang="ru-RU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Наименование социальной поддержки </a:t>
                      </a:r>
                      <a:endParaRPr lang="ru-RU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r>
                        <a:rPr lang="ru-RU" sz="140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год</a:t>
                      </a:r>
                      <a:r>
                        <a:rPr lang="ru-RU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(фактическое исполнение)</a:t>
                      </a:r>
                      <a:endParaRPr lang="ru-RU" sz="110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r>
                        <a:rPr lang="ru-RU" sz="140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год </a:t>
                      </a:r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(ожидаемое</a:t>
                      </a:r>
                      <a:r>
                        <a:rPr lang="ru-RU" sz="110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исполнение)</a:t>
                      </a:r>
                      <a:endParaRPr lang="ru-RU" sz="1100" i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r>
                        <a:rPr lang="ru-RU" sz="140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год </a:t>
                      </a:r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(прогноз)</a:t>
                      </a:r>
                    </a:p>
                  </a:txBody>
                  <a:tcPr anchor="ctr"/>
                </a:tc>
              </a:tr>
              <a:tr h="4199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Ежегодная персональная денежная выплата лицам, удостоенным звания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«Почетный гражданин Варгашинского района»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57,5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69,0</a:t>
                      </a:r>
                    </a:p>
                    <a:p>
                      <a:pPr algn="r"/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80,5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45046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Меры социальной поддержки лиц, проживающих и работающих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сельской местности и в рабочих поселках (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поселках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городского типа)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18</a:t>
                      </a:r>
                      <a:r>
                        <a:rPr lang="ru-RU" sz="1400" baseline="0" dirty="0" smtClean="0"/>
                        <a:t> 831,7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19</a:t>
                      </a:r>
                      <a:r>
                        <a:rPr lang="ru-RU" sz="1400" baseline="0" dirty="0" smtClean="0"/>
                        <a:t> 337,9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8 554,0</a:t>
                      </a:r>
                      <a:endParaRPr lang="ru-RU" sz="1400" dirty="0"/>
                    </a:p>
                  </a:txBody>
                  <a:tcPr/>
                </a:tc>
              </a:tr>
              <a:tr h="38950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стипендий учащимся, показавшим отличные результаты в спорте, учебе, в обучении музыке и дополнительном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образовании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78,0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78,0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78,0</a:t>
                      </a:r>
                      <a:endParaRPr lang="ru-RU" sz="1400" dirty="0"/>
                    </a:p>
                  </a:txBody>
                  <a:tcPr/>
                </a:tc>
              </a:tr>
              <a:tr h="4047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отдыха детей в лагерях дневного пребывания в каникулярное время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1 207,2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</a:t>
                      </a:r>
                      <a:r>
                        <a:rPr lang="ru-RU" sz="1400" baseline="0" dirty="0" smtClean="0"/>
                        <a:t> 169,2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1 169,2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4199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отдыха детей, находящихся в трудной жизненной ситуации, в лагеря дневного пребывания в каникулярное время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625,9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607,2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607,2</a:t>
                      </a:r>
                      <a:endParaRPr lang="ru-RU" sz="1400" dirty="0"/>
                    </a:p>
                  </a:txBody>
                  <a:tcPr/>
                </a:tc>
              </a:tr>
              <a:tr h="4047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отдыха детей в загородных оздоровительных лагерях в каникулярное время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706,0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844,6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754,5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28282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детей в приемных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семьях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</a:t>
                      </a:r>
                      <a:r>
                        <a:rPr lang="ru-RU" sz="1400" baseline="0" dirty="0" smtClean="0"/>
                        <a:t> 744,5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7 593,0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6 374</a:t>
                      </a:r>
                    </a:p>
                  </a:txBody>
                  <a:tcPr/>
                </a:tc>
              </a:tr>
              <a:tr h="3437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вознаграждения опекунам (попечителям), приемным родителям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7 813,2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8 061,0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6 891,0</a:t>
                      </a:r>
                      <a:endParaRPr lang="ru-RU" sz="1400" dirty="0"/>
                    </a:p>
                  </a:txBody>
                  <a:tcPr/>
                </a:tc>
              </a:tr>
              <a:tr h="3285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детей в семьях опекунов (попечителей)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3 200,2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3 082,4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2 940,0</a:t>
                      </a:r>
                      <a:endParaRPr lang="ru-RU" sz="1400" dirty="0"/>
                    </a:p>
                  </a:txBody>
                  <a:tcPr/>
                </a:tc>
              </a:tr>
              <a:tr h="4639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единовременного пособия при всех формах устройства детей, лишенных родительского попечения, в семью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142,7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459,4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607,0</a:t>
                      </a:r>
                      <a:endParaRPr lang="ru-RU" sz="1400" dirty="0"/>
                    </a:p>
                  </a:txBody>
                  <a:tcPr/>
                </a:tc>
              </a:tr>
              <a:tr h="44103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родителям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(законным представителям) компенсации части платы, взимаемой за содержание детей в государственных, муниципальных образовательных учреждениях и иных образовательных организациях, реализующих основную общеобразовательную программу дошкольного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2 604,5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2 433,0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992,0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2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0906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/>
                </a:solidFill>
              </a:rPr>
              <a:t>ДЛЯ ЧЕГО ФОРМИРОВАТЬ И ИСПОЛНЯТЬ БЮДЖЕТ ПО ПРОГРАММАМ?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361708"/>
            <a:ext cx="761905" cy="939683"/>
          </a:xfrm>
          <a:prstGeom prst="rect">
            <a:avLst/>
          </a:prstGeom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19618" y="1385392"/>
            <a:ext cx="8839200" cy="5211960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</a:t>
            </a:r>
          </a:p>
          <a:p>
            <a:pPr algn="just"/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целях повышения эффективности и  результативности бюджетных расходов принято решение: формировать и исполнять расходную часть бюджета  Варгашинского района через реализацию муниципальных  программ.</a:t>
            </a:r>
          </a:p>
          <a:p>
            <a:pPr algn="just"/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algn="just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Муниципальная программа Варгашинского района </a:t>
            </a:r>
            <a:r>
              <a:rPr lang="ru-RU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(далее муниципальная программа)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комплекс мероприятий, увязанных по ресурсам, исполнителям и срокам, направленных на достижение конкретной цели в сфере социального, экономического, культурного и иного развития Варгашинского района, улучшение качества жизни населения.</a:t>
            </a: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2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258382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323528" y="116632"/>
            <a:ext cx="8640960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200" b="1" dirty="0" smtClean="0">
                <a:solidFill>
                  <a:schemeClr val="accent1"/>
                </a:solidFill>
              </a:rPr>
              <a:t>БЮДЖЕТ ВАРГАШИНСКОГО РАЙОНА НА 2018 ГОД В РАЗРЕЗЕ </a:t>
            </a:r>
            <a:br>
              <a:rPr lang="ru-RU" sz="2200" b="1" dirty="0" smtClean="0">
                <a:solidFill>
                  <a:schemeClr val="accent1"/>
                </a:solidFill>
              </a:rPr>
            </a:br>
            <a:r>
              <a:rPr lang="ru-RU" sz="2200" b="1" dirty="0" smtClean="0">
                <a:solidFill>
                  <a:schemeClr val="accent1"/>
                </a:solidFill>
              </a:rPr>
              <a:t>МУНИЦИПАЛЬНЫХ ПРОГРАММ</a:t>
            </a:r>
            <a:endParaRPr lang="ru-RU" sz="2200" b="1" dirty="0">
              <a:solidFill>
                <a:schemeClr val="accent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4905"/>
            <a:ext cx="592935" cy="681808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562731"/>
              </p:ext>
            </p:extLst>
          </p:nvPr>
        </p:nvGraphicFramePr>
        <p:xfrm>
          <a:off x="323528" y="980728"/>
          <a:ext cx="8627908" cy="569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9419"/>
                <a:gridCol w="1078489"/>
              </a:tblGrid>
              <a:tr h="405626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Расходы Варгашинского района,</a:t>
                      </a:r>
                      <a:r>
                        <a:rPr lang="ru-RU" sz="1300" baseline="0" dirty="0" smtClean="0">
                          <a:solidFill>
                            <a:schemeClr val="tx1"/>
                          </a:solidFill>
                        </a:rPr>
                        <a:t> всего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392 366,5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44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i="1" dirty="0" smtClean="0"/>
                        <a:t>из</a:t>
                      </a:r>
                      <a:r>
                        <a:rPr lang="ru-RU" sz="1300" i="1" baseline="0" dirty="0" smtClean="0"/>
                        <a:t> них: расходы на реализацию муниципальных программ, всего</a:t>
                      </a:r>
                      <a:endParaRPr lang="ru-RU" sz="13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325 952,7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«Развитие образования и реализация молодежной политики в </a:t>
                      </a:r>
                      <a:r>
                        <a:rPr lang="ru-RU" sz="1300" dirty="0" err="1" smtClean="0"/>
                        <a:t>Варгашинском</a:t>
                      </a:r>
                      <a:r>
                        <a:rPr lang="ru-RU" sz="1300" dirty="0" smtClean="0"/>
                        <a:t> районе»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218 703,4</a:t>
                      </a:r>
                      <a:endParaRPr lang="ru-RU" sz="1300" dirty="0"/>
                    </a:p>
                  </a:txBody>
                  <a:tcPr/>
                </a:tc>
              </a:tr>
              <a:tr h="2865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«Управление муниципальными финансами</a:t>
                      </a:r>
                      <a:r>
                        <a:rPr lang="ru-RU" sz="1300" baseline="0" dirty="0" smtClean="0"/>
                        <a:t> и регулирование межбюджетных отношений»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54</a:t>
                      </a:r>
                      <a:r>
                        <a:rPr lang="ru-RU" sz="1300" baseline="0" dirty="0" smtClean="0"/>
                        <a:t> 505,0</a:t>
                      </a:r>
                      <a:endParaRPr lang="ru-RU" sz="13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«Развитие культуры </a:t>
                      </a:r>
                      <a:r>
                        <a:rPr lang="ru-RU" sz="1300" dirty="0" err="1" smtClean="0"/>
                        <a:t>Варгашинского</a:t>
                      </a:r>
                      <a:r>
                        <a:rPr lang="ru-RU" sz="1300" dirty="0" smtClean="0"/>
                        <a:t> района»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43 729,8</a:t>
                      </a:r>
                      <a:endParaRPr lang="ru-RU" sz="1300" dirty="0"/>
                    </a:p>
                  </a:txBody>
                  <a:tcPr/>
                </a:tc>
              </a:tr>
              <a:tr h="2834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«Развитие физической культуры и спорта в </a:t>
                      </a:r>
                      <a:r>
                        <a:rPr lang="ru-RU" sz="1300" dirty="0" err="1" smtClean="0"/>
                        <a:t>Варгашинском</a:t>
                      </a:r>
                      <a:r>
                        <a:rPr lang="ru-RU" sz="1300" dirty="0" smtClean="0"/>
                        <a:t> районе»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5 167,5</a:t>
                      </a:r>
                      <a:endParaRPr lang="ru-RU" sz="1300" dirty="0"/>
                    </a:p>
                  </a:txBody>
                  <a:tcPr/>
                </a:tc>
              </a:tr>
              <a:tr h="281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«Развитие агропромышленного</a:t>
                      </a:r>
                      <a:r>
                        <a:rPr lang="ru-RU" sz="1300" baseline="0" dirty="0" smtClean="0"/>
                        <a:t> комплекса в </a:t>
                      </a:r>
                      <a:r>
                        <a:rPr lang="ru-RU" sz="1300" baseline="0" dirty="0" err="1" smtClean="0"/>
                        <a:t>Варгашинском</a:t>
                      </a:r>
                      <a:r>
                        <a:rPr lang="ru-RU" sz="1300" baseline="0" dirty="0" smtClean="0"/>
                        <a:t> районе»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1 884,7</a:t>
                      </a:r>
                      <a:endParaRPr lang="ru-RU" sz="1300" dirty="0"/>
                    </a:p>
                  </a:txBody>
                  <a:tcPr/>
                </a:tc>
              </a:tr>
              <a:tr h="300216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«Улучшение условий и охрана труда в </a:t>
                      </a:r>
                      <a:r>
                        <a:rPr lang="ru-RU" sz="1300" dirty="0" err="1" smtClean="0"/>
                        <a:t>Варгашинском</a:t>
                      </a:r>
                      <a:r>
                        <a:rPr lang="ru-RU" sz="1300" dirty="0" smtClean="0"/>
                        <a:t> районе»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796,3</a:t>
                      </a:r>
                      <a:endParaRPr lang="ru-RU" sz="1300" dirty="0"/>
                    </a:p>
                  </a:txBody>
                  <a:tcPr/>
                </a:tc>
              </a:tr>
              <a:tr h="636279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«Развитие единой дежурно-диспетчерской службы управления строительства, жилищно-коммунального хозяйства, транспорта и дорожной деятельности Администрации Варгашинского района»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724,0</a:t>
                      </a:r>
                      <a:endParaRPr lang="ru-RU" sz="1300" dirty="0"/>
                    </a:p>
                  </a:txBody>
                  <a:tcPr/>
                </a:tc>
              </a:tr>
              <a:tr h="302488"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/>
                        <a:t>«Повышение</a:t>
                      </a:r>
                      <a:r>
                        <a:rPr lang="ru-RU" sz="1300" baseline="0" dirty="0" smtClean="0"/>
                        <a:t> безопасности дорожного движения в </a:t>
                      </a:r>
                      <a:r>
                        <a:rPr lang="ru-RU" sz="1300" baseline="0" dirty="0" err="1" smtClean="0"/>
                        <a:t>Варгашинском</a:t>
                      </a:r>
                      <a:r>
                        <a:rPr lang="ru-RU" sz="1300" baseline="0" dirty="0" smtClean="0"/>
                        <a:t> районе»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308,9</a:t>
                      </a:r>
                      <a:endParaRPr lang="ru-RU" sz="13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/>
                        <a:t>«Обеспечение деятельности</a:t>
                      </a:r>
                      <a:r>
                        <a:rPr lang="ru-RU" sz="1300" baseline="0" dirty="0" smtClean="0"/>
                        <a:t> Администрации </a:t>
                      </a:r>
                      <a:r>
                        <a:rPr lang="ru-RU" sz="1300" baseline="0" dirty="0" err="1" smtClean="0"/>
                        <a:t>Варгашинского</a:t>
                      </a:r>
                      <a:r>
                        <a:rPr lang="ru-RU" sz="1300" baseline="0" dirty="0" smtClean="0"/>
                        <a:t> района по участию и проведению торжественных мероприятий</a:t>
                      </a:r>
                      <a:r>
                        <a:rPr lang="ru-RU" sz="1300" dirty="0" smtClean="0"/>
                        <a:t>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85,5</a:t>
                      </a:r>
                      <a:endParaRPr lang="ru-RU" sz="1300" dirty="0"/>
                    </a:p>
                  </a:txBody>
                  <a:tcPr/>
                </a:tc>
              </a:tr>
              <a:tr h="232400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«Профилактика правонарушений</a:t>
                      </a:r>
                      <a:r>
                        <a:rPr lang="ru-RU" sz="1300" baseline="0" dirty="0" smtClean="0"/>
                        <a:t> в </a:t>
                      </a:r>
                      <a:r>
                        <a:rPr lang="ru-RU" sz="1300" baseline="0" dirty="0" err="1" smtClean="0"/>
                        <a:t>Варгашинском</a:t>
                      </a:r>
                      <a:r>
                        <a:rPr lang="ru-RU" sz="1300" baseline="0" dirty="0" smtClean="0"/>
                        <a:t> районе</a:t>
                      </a:r>
                      <a:r>
                        <a:rPr lang="ru-RU" sz="1300" dirty="0" smtClean="0"/>
                        <a:t>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25,0</a:t>
                      </a:r>
                    </a:p>
                  </a:txBody>
                  <a:tcPr/>
                </a:tc>
              </a:tr>
              <a:tr h="446896"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 smtClean="0"/>
                        <a:t>«Снижение административных барьеров,</a:t>
                      </a:r>
                      <a:r>
                        <a:rPr lang="ru-RU" sz="1300" baseline="0" dirty="0" smtClean="0"/>
                        <a:t> оптимизация и повышение качества предоставления муниципальных услуг</a:t>
                      </a:r>
                      <a:r>
                        <a:rPr lang="ru-RU" sz="1300" dirty="0" smtClean="0"/>
                        <a:t>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10,0</a:t>
                      </a:r>
                      <a:endParaRPr lang="ru-RU" sz="1300" dirty="0"/>
                    </a:p>
                  </a:txBody>
                  <a:tcPr/>
                </a:tc>
              </a:tr>
              <a:tr h="463272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«Управление и распоряжение муниципальным</a:t>
                      </a:r>
                      <a:r>
                        <a:rPr lang="ru-RU" sz="1300" baseline="0" dirty="0" smtClean="0"/>
                        <a:t> имуществом и земельными участками </a:t>
                      </a:r>
                      <a:r>
                        <a:rPr lang="ru-RU" sz="1300" baseline="0" dirty="0" err="1" smtClean="0"/>
                        <a:t>Варгашинского</a:t>
                      </a:r>
                      <a:r>
                        <a:rPr lang="ru-RU" sz="1300" baseline="0" dirty="0" smtClean="0"/>
                        <a:t> района»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6,6</a:t>
                      </a:r>
                      <a:endParaRPr lang="ru-RU" sz="1300" dirty="0"/>
                    </a:p>
                  </a:txBody>
                  <a:tcPr/>
                </a:tc>
              </a:tr>
              <a:tr h="479648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«Организация</a:t>
                      </a:r>
                      <a:r>
                        <a:rPr lang="ru-RU" sz="1300" baseline="0" dirty="0" smtClean="0"/>
                        <a:t> проведения мероприятий по отлову и содержанию безнадзорных животных на территории </a:t>
                      </a:r>
                      <a:r>
                        <a:rPr lang="ru-RU" sz="1300" baseline="0" dirty="0" err="1" smtClean="0"/>
                        <a:t>Варгашинского</a:t>
                      </a:r>
                      <a:r>
                        <a:rPr lang="ru-RU" sz="1300" baseline="0" dirty="0" smtClean="0"/>
                        <a:t> района»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dirty="0" smtClean="0"/>
                        <a:t>6,0</a:t>
                      </a:r>
                      <a:endParaRPr lang="ru-RU" sz="13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2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9862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116671" y="147902"/>
            <a:ext cx="8843268" cy="86264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</a:t>
            </a:r>
            <a:endParaRPr lang="ru-RU" b="1" dirty="0" smtClean="0">
              <a:solidFill>
                <a:schemeClr val="accent1"/>
              </a:solidFill>
            </a:endParaRP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«Развитие образования и реализация молодежной политики 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в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Варгашинском</a:t>
            </a:r>
            <a:r>
              <a:rPr lang="ru-RU" b="1" dirty="0" smtClean="0">
                <a:solidFill>
                  <a:schemeClr val="accent1"/>
                </a:solidFill>
              </a:rPr>
              <a:t> районе»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6670" y="1124744"/>
            <a:ext cx="8843269" cy="561662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19" y="175499"/>
            <a:ext cx="761905" cy="835045"/>
          </a:xfrm>
          <a:prstGeom prst="rect">
            <a:avLst/>
          </a:prstGeom>
        </p:spPr>
      </p:pic>
      <p:pic>
        <p:nvPicPr>
          <p:cNvPr id="8" name="Рисунок 7" descr="17432_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72200" y="1124744"/>
            <a:ext cx="2376264" cy="159267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1458025" y="1010544"/>
            <a:ext cx="5112566" cy="1656184"/>
          </a:xfrm>
          <a:prstGeom prst="snip2Diag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chemeClr val="accent1"/>
                </a:solidFill>
              </a:rPr>
              <a:t>-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обеспечение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доступности и качества образования, соответствующего меняющимся запросам населения и перспективным задачам социально–экономического развития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Варгашинского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района</a:t>
            </a:r>
          </a:p>
          <a:p>
            <a:pPr lvl="0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- повышение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эффективности реализации молодежной политики в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Варгашинском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районе</a:t>
            </a:r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4609" y="2897020"/>
            <a:ext cx="1835103" cy="80537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endParaRPr lang="ru-RU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7827" y="4009256"/>
            <a:ext cx="1568668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218 703,4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stCxn id="12" idx="2"/>
            <a:endCxn id="13" idx="0"/>
          </p:cNvCxnSpPr>
          <p:nvPr/>
        </p:nvCxnSpPr>
        <p:spPr>
          <a:xfrm>
            <a:off x="1062161" y="3702397"/>
            <a:ext cx="0" cy="306859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49" idx="2"/>
            <a:endCxn id="50" idx="0"/>
          </p:cNvCxnSpPr>
          <p:nvPr/>
        </p:nvCxnSpPr>
        <p:spPr>
          <a:xfrm>
            <a:off x="1062160" y="5492318"/>
            <a:ext cx="1" cy="358736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3" idx="2"/>
            <a:endCxn id="49" idx="0"/>
          </p:cNvCxnSpPr>
          <p:nvPr/>
        </p:nvCxnSpPr>
        <p:spPr>
          <a:xfrm flipH="1">
            <a:off x="1062160" y="4585320"/>
            <a:ext cx="1" cy="330934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979712" y="2518350"/>
            <a:ext cx="698022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формирование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образовательной сети и финансово–экономических механизмов, обеспечивающих равный доступ населения </a:t>
            </a:r>
            <a:r>
              <a:rPr lang="ru-RU" sz="1400" dirty="0" err="1">
                <a:solidFill>
                  <a:schemeClr val="accent4">
                    <a:lumMod val="50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 района к услугам общего образования;</a:t>
            </a:r>
          </a:p>
          <a:p>
            <a:pPr lvl="0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- модернизация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содержания образования и образовательной среды в системе общего образования;</a:t>
            </a:r>
          </a:p>
          <a:p>
            <a:pPr lvl="0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- формирование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востребованной муниципальной системы оценки качества образования и образовательных результатов;</a:t>
            </a:r>
          </a:p>
          <a:p>
            <a:pPr lvl="0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- создание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единого воспитательного пространства, развивающего потенциал сфер молодежной политики, воспитания и дополнительного образования;</a:t>
            </a:r>
          </a:p>
          <a:p>
            <a:pPr lvl="0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- обновление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состава и компетенций педагогических работников, создание механизмов мотивации педагогических работников к повышению качества работы и непрерывному профессиональному развитию;</a:t>
            </a:r>
          </a:p>
          <a:p>
            <a:pPr lvl="0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- ликвидация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второй смены обучения и удерживание односменного режима в общеобразовательных учреждениях </a:t>
            </a:r>
            <a:r>
              <a:rPr lang="ru-RU" sz="1400" dirty="0" err="1">
                <a:solidFill>
                  <a:schemeClr val="accent4">
                    <a:lumMod val="50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 района;</a:t>
            </a:r>
          </a:p>
          <a:p>
            <a:pPr lvl="0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- повышение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качества оказания муниципальных услуг и исполнения муниципальных функций в сфере образования </a:t>
            </a:r>
            <a:r>
              <a:rPr lang="ru-RU" sz="1400" dirty="0" err="1">
                <a:solidFill>
                  <a:schemeClr val="accent4">
                    <a:lumMod val="50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района;</a:t>
            </a:r>
            <a:endParaRPr lang="ru-RU" sz="1400" dirty="0">
              <a:solidFill>
                <a:schemeClr val="accent4">
                  <a:lumMod val="50000"/>
                </a:schemeClr>
              </a:solidFill>
            </a:endParaRPr>
          </a:p>
          <a:p>
            <a:pPr lvl="0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- обеспечение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эффективного управления муниципальными финансами в сфере образования </a:t>
            </a:r>
            <a:r>
              <a:rPr lang="ru-RU" sz="1400" dirty="0" err="1">
                <a:solidFill>
                  <a:schemeClr val="accent4">
                    <a:lumMod val="50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района;</a:t>
            </a:r>
            <a:endParaRPr lang="ru-RU" sz="14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- обеспечение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эффективного управления кадровыми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ресурсами.</a:t>
            </a:r>
            <a:endParaRPr lang="ru-RU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1043" y="1268760"/>
            <a:ext cx="1046981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77826" y="4916254"/>
            <a:ext cx="1568668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194 372,1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277827" y="5851054"/>
            <a:ext cx="1568668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187 379,0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258382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323528" y="334110"/>
            <a:ext cx="851567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/>
                </a:solidFill>
              </a:rPr>
              <a:t>ОБРАЗОВАНИЕ В ВАРГАШИНСКОМ РАЙОНЕ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676400"/>
            <a:ext cx="8515672" cy="4876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47" y="367339"/>
            <a:ext cx="761905" cy="93968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5891" y="2060848"/>
            <a:ext cx="6870945" cy="6480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ОКАЗАНИЕ УСЛУГ В СФЕРЕ ОБРАЗОВАНИЯ В ВАРГАШИНСКОМ РАЙОНЕ ОСУЩЕСТВЛЯЮТ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88305" y="3625432"/>
            <a:ext cx="2386116" cy="6480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3 УЧРЕЖДЕНИЯ ДОПОЛНИТЕЛЬНОГО ОБРАЗОВАНИЯ</a:t>
            </a: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6448" y="3619162"/>
            <a:ext cx="2386116" cy="6543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6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 ДОШКОЛЬНЫХ УЧРЕЖДЕНИЙ</a:t>
            </a: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216570" y="3625432"/>
            <a:ext cx="2386116" cy="6480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8 ОБЩЕОБРАЗОВАТЕЛЬНЫХ УЧРЕЖДЕНИЙ</a:t>
            </a: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437" y="4766210"/>
            <a:ext cx="2680485" cy="178699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48" y="4646253"/>
            <a:ext cx="2736304" cy="1842166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round/>
          </a:ln>
          <a:effectLst>
            <a:glow rad="139700">
              <a:schemeClr val="bg1">
                <a:alpha val="40000"/>
              </a:schemeClr>
            </a:glow>
            <a:outerShdw blurRad="50800" dist="50800" dir="5400000" algn="ctr" rotWithShape="0">
              <a:srgbClr val="000000">
                <a:alpha val="8000"/>
              </a:srgbClr>
            </a:outerShdw>
            <a:softEdge rad="63500"/>
          </a:effectLst>
        </p:spPr>
      </p:pic>
      <p:pic>
        <p:nvPicPr>
          <p:cNvPr id="18" name="Рисунок 17" descr="24CAVZ376OCAA9HGV8CADUUON3CA4F1AZKCAJ7HYVGCABNBJRRCAWOBDSGCAVK18SRCABARHU4CAOSY73ACA4CLEFGCA84NKRZCASOPKV0CASX1KIQCAE74FAHCAOI2L8MCA5D7POQ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64681" y="4615502"/>
            <a:ext cx="2887960" cy="1929058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cxnSp>
        <p:nvCxnSpPr>
          <p:cNvPr id="5" name="Прямая соединительная линия 4"/>
          <p:cNvCxnSpPr>
            <a:endCxn id="17" idx="0"/>
          </p:cNvCxnSpPr>
          <p:nvPr/>
        </p:nvCxnSpPr>
        <p:spPr>
          <a:xfrm flipH="1">
            <a:off x="1739506" y="2715189"/>
            <a:ext cx="816270" cy="90397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9" idx="0"/>
          </p:cNvCxnSpPr>
          <p:nvPr/>
        </p:nvCxnSpPr>
        <p:spPr>
          <a:xfrm flipH="1" flipV="1">
            <a:off x="6660234" y="2708921"/>
            <a:ext cx="749394" cy="916511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4" idx="2"/>
            <a:endCxn id="14" idx="0"/>
          </p:cNvCxnSpPr>
          <p:nvPr/>
        </p:nvCxnSpPr>
        <p:spPr>
          <a:xfrm flipH="1">
            <a:off x="4581363" y="2708920"/>
            <a:ext cx="1" cy="91651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87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7504" y="1124744"/>
            <a:ext cx="8884096" cy="55626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0500" y="1271082"/>
            <a:ext cx="87630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Целью муниципальной программы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cs typeface="Arial" pitchFamily="34" charset="0"/>
              </a:rPr>
              <a:t>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cs typeface="Arial" pitchFamily="34" charset="0"/>
              </a:rPr>
              <a:t>является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обеспечение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долгосрочной сбалансированности и устойчивости бюджетной системы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Варгашинского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района, повышение эффективности и качества управления муниципальными финансами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Варгашинского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района</a:t>
            </a:r>
            <a:endParaRPr lang="ru-RU" dirty="0">
              <a:solidFill>
                <a:schemeClr val="accent4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88009" y="2132856"/>
            <a:ext cx="1771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Задачи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2751882"/>
            <a:ext cx="8763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- обеспечение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долгосрочной сбалансированности и устойчивости бюджета </a:t>
            </a:r>
            <a:r>
              <a:rPr lang="ru-RU" sz="1600" dirty="0" err="1">
                <a:solidFill>
                  <a:schemeClr val="accent3">
                    <a:lumMod val="50000"/>
                  </a:schemeClr>
                </a:solidFill>
              </a:rPr>
              <a:t>Варгашинского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 района;</a:t>
            </a: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- эффективная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реализация полномочий и совершенствование правового, организационного, финансового механизмов функционирования в сфере управления муниципальными финансами;</a:t>
            </a:r>
          </a:p>
          <a:p>
            <a:pPr algn="just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- обеспечение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открытости, прозрачности и подотчетности деятельности главных распорядителей средств бюджета </a:t>
            </a:r>
            <a:r>
              <a:rPr lang="ru-RU" sz="1600" dirty="0" err="1">
                <a:solidFill>
                  <a:schemeClr val="accent3">
                    <a:lumMod val="50000"/>
                  </a:schemeClr>
                </a:solidFill>
              </a:rPr>
              <a:t>Варгашинского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 района при формировании и исполнении бюджета </a:t>
            </a:r>
            <a:r>
              <a:rPr lang="ru-RU" sz="1600" dirty="0" err="1">
                <a:solidFill>
                  <a:schemeClr val="accent3">
                    <a:lumMod val="50000"/>
                  </a:schemeClr>
                </a:solidFill>
              </a:rPr>
              <a:t>Варгашинского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 района, создание условий для вовлечения граждан в формирование бюджетной политики </a:t>
            </a:r>
            <a:r>
              <a:rPr lang="ru-RU" sz="1600" dirty="0" err="1">
                <a:solidFill>
                  <a:schemeClr val="accent3">
                    <a:lumMod val="50000"/>
                  </a:schemeClr>
                </a:solidFill>
              </a:rPr>
              <a:t>Варгашинского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района.</a:t>
            </a:r>
            <a:endParaRPr lang="ru-RU" sz="1600" dirty="0" smtClean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4" y="127852"/>
            <a:ext cx="8876348" cy="8627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</a:t>
            </a:r>
            <a:endParaRPr lang="ru-RU" b="1" dirty="0" smtClean="0">
              <a:solidFill>
                <a:schemeClr val="accent1"/>
              </a:solidFill>
            </a:endParaRP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«Управление муниципальными финансами и регулирование 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межбюджетных отношений»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94" y="198780"/>
            <a:ext cx="629622" cy="791820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5388495" y="4625586"/>
            <a:ext cx="1939991" cy="805377"/>
          </a:xfrm>
          <a:prstGeom prst="roundRect">
            <a:avLst>
              <a:gd name="adj" fmla="val 1781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endParaRPr lang="ru-RU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948335" y="5954194"/>
            <a:ext cx="1440160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54 505,0 тыс.руб.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638410" y="5954194"/>
            <a:ext cx="1440160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53 940,8 тыс.руб.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328487" y="5954194"/>
            <a:ext cx="1440160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год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54 043,4 тыс.руб.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endCxn id="16" idx="0"/>
          </p:cNvCxnSpPr>
          <p:nvPr/>
        </p:nvCxnSpPr>
        <p:spPr>
          <a:xfrm flipH="1">
            <a:off x="4668415" y="5430963"/>
            <a:ext cx="720080" cy="52323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8" idx="0"/>
          </p:cNvCxnSpPr>
          <p:nvPr/>
        </p:nvCxnSpPr>
        <p:spPr>
          <a:xfrm flipH="1" flipV="1">
            <a:off x="7328486" y="5430963"/>
            <a:ext cx="720081" cy="52323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5" idx="2"/>
            <a:endCxn id="17" idx="0"/>
          </p:cNvCxnSpPr>
          <p:nvPr/>
        </p:nvCxnSpPr>
        <p:spPr>
          <a:xfrm flipH="1">
            <a:off x="6358490" y="5430963"/>
            <a:ext cx="1" cy="52323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Рисунок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4813985"/>
            <a:ext cx="3229372" cy="179500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240431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7999"/>
          </a:xfrm>
          <a:prstGeom prst="rect">
            <a:avLst/>
          </a:prstGeom>
        </p:spPr>
      </p:pic>
      <p:sp>
        <p:nvSpPr>
          <p:cNvPr id="43" name="Прямоугольник 42"/>
          <p:cNvSpPr/>
          <p:nvPr/>
        </p:nvSpPr>
        <p:spPr>
          <a:xfrm>
            <a:off x="107504" y="980728"/>
            <a:ext cx="8884096" cy="56886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нутый угол 4"/>
          <p:cNvSpPr/>
          <p:nvPr/>
        </p:nvSpPr>
        <p:spPr>
          <a:xfrm>
            <a:off x="129952" y="1052736"/>
            <a:ext cx="8884096" cy="784448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 smtClean="0"/>
          </a:p>
          <a:p>
            <a:pPr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Улучшение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качества жизни населения 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</a:rPr>
              <a:t>Варгашинского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района, путем повышения уровня, объема и разнообразия услуг в сфере культуры, приобщение к ценностям традиционной народной культуры различных слоев населения  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</a:rPr>
              <a:t>Варгашинского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района 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9" name="Рисунок 18" descr="DSC_00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556791"/>
            <a:ext cx="2880320" cy="1872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1768167"/>
            <a:ext cx="88816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создание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условий для сохранения и развития культурного 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потенциала  </a:t>
            </a:r>
            <a:r>
              <a:rPr lang="ru-RU" sz="1400" dirty="0" err="1">
                <a:solidFill>
                  <a:schemeClr val="accent3">
                    <a:lumMod val="50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района;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обеспечение 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сохранности историко-культурного наследия;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поддержка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молодых дарований;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укрепление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материально-технической базы учреждений культуры;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сохранение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и развитие культурного потенциала </a:t>
            </a:r>
            <a:r>
              <a:rPr lang="ru-RU" sz="1400" dirty="0" err="1">
                <a:solidFill>
                  <a:schemeClr val="accent3">
                    <a:lumMod val="50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района и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использование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его    в интересах развития личности и   социального прогресса в районе в целом;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повышение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уровня, объёма и разнообразия услуг в сфере культуры и искусства;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формирование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позитивного образа </a:t>
            </a:r>
            <a:r>
              <a:rPr lang="ru-RU" sz="1400" dirty="0" err="1">
                <a:solidFill>
                  <a:schemeClr val="accent3">
                    <a:lumMod val="50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района;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создание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эффективной системы библиотечного обслуживания, способной обеспечить   гражданам максимально быстрый, полный и свободный доступ к информации, реализация их конституционных прав на свободный доступ к информации и знаниям, а также сохранение национального культурного наследия, хранящегося в библиотеках;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расширение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спектра библиотечных услуг и повышение эффективности использования библиотечных ресурсов;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содействие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нравственному развитию подрастающего поколения, повышению образовательного уровня, творческих способностей подрастающего поколения;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развитие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художественного образования, сохранение кадрового потенциала, повышение престижности и привлекательности профессии работника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культуры.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107505" y="128196"/>
            <a:ext cx="8884095" cy="70218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</a:t>
            </a:r>
            <a:r>
              <a:rPr lang="ru-RU" b="1" dirty="0" smtClean="0">
                <a:solidFill>
                  <a:schemeClr val="accent1"/>
                </a:solidFill>
              </a:rPr>
              <a:t>РАЙОНА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«Развитие культуры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Варгашинского</a:t>
            </a:r>
            <a:r>
              <a:rPr lang="ru-RU" b="1" dirty="0" smtClean="0">
                <a:solidFill>
                  <a:schemeClr val="accent1"/>
                </a:solidFill>
              </a:rPr>
              <a:t> района»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12" y="174166"/>
            <a:ext cx="608098" cy="65621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481233" y="5834684"/>
            <a:ext cx="2016224" cy="669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59832" y="5933399"/>
            <a:ext cx="1512168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43 729,8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тыс. руб.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056" y="5940772"/>
            <a:ext cx="1512168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год</a:t>
            </a:r>
            <a:b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38 829,8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тыс. руб.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92280" y="5933399"/>
            <a:ext cx="1512168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год</a:t>
            </a:r>
            <a:b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38 829,8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тыс. руб.</a:t>
            </a:r>
          </a:p>
        </p:txBody>
      </p:sp>
      <p:cxnSp>
        <p:nvCxnSpPr>
          <p:cNvPr id="3" name="Прямая соединительная линия 2"/>
          <p:cNvCxnSpPr>
            <a:stCxn id="9" idx="3"/>
            <a:endCxn id="10" idx="1"/>
          </p:cNvCxnSpPr>
          <p:nvPr/>
        </p:nvCxnSpPr>
        <p:spPr>
          <a:xfrm flipV="1">
            <a:off x="2497457" y="6161999"/>
            <a:ext cx="562375" cy="737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10" idx="3"/>
            <a:endCxn id="12" idx="1"/>
          </p:cNvCxnSpPr>
          <p:nvPr/>
        </p:nvCxnSpPr>
        <p:spPr>
          <a:xfrm>
            <a:off x="4572000" y="6161999"/>
            <a:ext cx="504056" cy="737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2" idx="3"/>
            <a:endCxn id="13" idx="1"/>
          </p:cNvCxnSpPr>
          <p:nvPr/>
        </p:nvCxnSpPr>
        <p:spPr>
          <a:xfrm flipV="1">
            <a:off x="6588224" y="6161999"/>
            <a:ext cx="504056" cy="737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87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4" name="Рисунок 3" descr="3RCACWA04KCAHW9RT7CA2M9GTGCAZYEZO2CARXGIE8CAO1LFIZCASUKVUPCADEBYVNCAT79VQ8CA02IPBFCAEL3EOKCAMAABU3CA8JED06CANNLZ4PCAOF3VEZCAZ1BNVUCAJ3IJO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32" y="4454401"/>
            <a:ext cx="3047999" cy="2286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4CAVZ376OCAA9HGV8CADUUON3CA4F1AZKCAJ7HYVGCABNBJRRCAWOBDSGCAVK18SRCABARHU4CAOSY73ACA4CLEFGCA84NKRZCASOPKV0CASX1KIQCAE74FAHCAOI2L8MCA5D7PO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41910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0KCAL3BDK2CA5K3FZFCA64Z6NKCAE8DJ1GCAMVY6ONCABPS9W8CA4VX1ZTCABBZIF3CAZ7L9STCALQSY6QCA6E9M2ICAM3SBL0CA01V68QCAW9CR5RCAIATRSUCA4I2Q4DCAFH7KD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819400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getImage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286000"/>
            <a:ext cx="2641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бан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5956300" y="1905000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vargaschi1202090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124200" y="3238500"/>
            <a:ext cx="2744341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стелла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72076" y="19050"/>
            <a:ext cx="229451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MRCAHD4NRJCA4ON8VJCAM0VJSICAZSL093CARBXS77CAF3JLC4CASS8GZVCA33A6MHCAQUNIBZCAIIM33UCAPA4M7PCAI4Y1BUCASDE11NCAY16PGJCAW5CYE4CA6KG4BKCAS28R6Z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324600" y="4389293"/>
            <a:ext cx="2770909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1" y="76200"/>
            <a:ext cx="3124199" cy="2286000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round/>
          </a:ln>
          <a:effectLst>
            <a:glow rad="139700">
              <a:schemeClr val="bg1">
                <a:alpha val="40000"/>
              </a:schemeClr>
            </a:glow>
            <a:outerShdw blurRad="50800" dist="50800" dir="5400000" algn="ctr" rotWithShape="0">
              <a:srgbClr val="000000">
                <a:alpha val="8000"/>
              </a:srgbClr>
            </a:outerShdw>
            <a:softEdge rad="1270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1144857"/>
            <a:ext cx="1346457" cy="152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70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179512" y="116632"/>
            <a:ext cx="8784976" cy="6480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</a:t>
            </a:r>
            <a:endParaRPr lang="ru-RU" b="1" dirty="0" smtClean="0">
              <a:solidFill>
                <a:schemeClr val="accent1"/>
              </a:solidFill>
            </a:endParaRP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«Развитие физической культуры и спорта в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Варгашинском</a:t>
            </a:r>
            <a:r>
              <a:rPr lang="ru-RU" b="1" dirty="0" smtClean="0">
                <a:solidFill>
                  <a:schemeClr val="accent1"/>
                </a:solidFill>
              </a:rPr>
              <a:t> районе»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908720"/>
            <a:ext cx="8784976" cy="583264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39" y="177900"/>
            <a:ext cx="580206" cy="5868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1" y="856674"/>
            <a:ext cx="6651129" cy="1384995"/>
          </a:xfrm>
          <a:prstGeom prst="rect">
            <a:avLst/>
          </a:prstGeom>
          <a:noFill/>
          <a:ln w="1905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sz="1600" dirty="0" smtClean="0">
                <a:solidFill>
                  <a:srgbClr val="7030A0"/>
                </a:solidFill>
              </a:rPr>
              <a:t>Создание </a:t>
            </a:r>
            <a:r>
              <a:rPr lang="ru-RU" sz="1600" dirty="0">
                <a:solidFill>
                  <a:srgbClr val="7030A0"/>
                </a:solidFill>
              </a:rPr>
              <a:t>условий, обеспечивающих возможность населению </a:t>
            </a:r>
            <a:r>
              <a:rPr lang="ru-RU" sz="1600" dirty="0" err="1">
                <a:solidFill>
                  <a:srgbClr val="7030A0"/>
                </a:solidFill>
              </a:rPr>
              <a:t>Варгашинского</a:t>
            </a:r>
            <a:r>
              <a:rPr lang="ru-RU" sz="1600" dirty="0">
                <a:solidFill>
                  <a:srgbClr val="7030A0"/>
                </a:solidFill>
              </a:rPr>
              <a:t> района систематически заниматься физической культурой и </a:t>
            </a:r>
            <a:r>
              <a:rPr lang="ru-RU" sz="1600" dirty="0" smtClean="0">
                <a:solidFill>
                  <a:srgbClr val="7030A0"/>
                </a:solidFill>
              </a:rPr>
              <a:t>спортом, повышение </a:t>
            </a:r>
            <a:r>
              <a:rPr lang="ru-RU" sz="1600" dirty="0">
                <a:solidFill>
                  <a:srgbClr val="7030A0"/>
                </a:solidFill>
              </a:rPr>
              <a:t>эффективности подготовки спортсменов в спорте высших достижений и конкурентоспособности спортсменов </a:t>
            </a:r>
            <a:r>
              <a:rPr lang="ru-RU" sz="1600" dirty="0" err="1">
                <a:solidFill>
                  <a:srgbClr val="7030A0"/>
                </a:solidFill>
              </a:rPr>
              <a:t>Варгашинского</a:t>
            </a:r>
            <a:r>
              <a:rPr lang="ru-RU" sz="1600" dirty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района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64324" y="908720"/>
            <a:ext cx="2034952" cy="80537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79869" y="1953637"/>
            <a:ext cx="1404403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5 167,5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79870" y="2780928"/>
            <a:ext cx="1404403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4 767,5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79599" y="3578019"/>
            <a:ext cx="1404403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4 767,5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" name="Picture 2" descr="http://www.45.mchs.gov.ru/upload/resize_cache/iblock/9bd/360_360_0/9bdfcce181f3aeb273483aba3c7c48a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5191057"/>
            <a:ext cx="2592288" cy="1550311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155312" y="2276872"/>
            <a:ext cx="8743964" cy="42780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1200" dirty="0" smtClean="0"/>
              <a:t>  </a:t>
            </a:r>
            <a:r>
              <a:rPr lang="ru-RU" sz="1400" dirty="0" smtClean="0">
                <a:solidFill>
                  <a:srgbClr val="00B050"/>
                </a:solidFill>
              </a:rPr>
              <a:t>- внедрение </a:t>
            </a:r>
            <a:r>
              <a:rPr lang="ru-RU" sz="1400" dirty="0">
                <a:solidFill>
                  <a:srgbClr val="00B050"/>
                </a:solidFill>
              </a:rPr>
              <a:t>новых механизмов управления и совершенствование </a:t>
            </a:r>
            <a:endParaRPr lang="ru-RU" sz="1400" dirty="0" smtClean="0">
              <a:solidFill>
                <a:srgbClr val="00B050"/>
              </a:solidFill>
            </a:endParaRPr>
          </a:p>
          <a:p>
            <a:r>
              <a:rPr lang="ru-RU" sz="1400" dirty="0" smtClean="0">
                <a:solidFill>
                  <a:srgbClr val="00B050"/>
                </a:solidFill>
              </a:rPr>
              <a:t>нормативного </a:t>
            </a:r>
            <a:r>
              <a:rPr lang="ru-RU" sz="1400" dirty="0">
                <a:solidFill>
                  <a:srgbClr val="00B050"/>
                </a:solidFill>
              </a:rPr>
              <a:t>правового регулирования системы физической культуры и </a:t>
            </a:r>
            <a:r>
              <a:rPr lang="ru-RU" sz="1400" dirty="0" smtClean="0">
                <a:solidFill>
                  <a:srgbClr val="00B050"/>
                </a:solidFill>
              </a:rPr>
              <a:t>спорта;</a:t>
            </a:r>
            <a:endParaRPr lang="ru-RU" sz="1400" dirty="0">
              <a:solidFill>
                <a:srgbClr val="00B050"/>
              </a:solidFill>
            </a:endParaRPr>
          </a:p>
          <a:p>
            <a:r>
              <a:rPr lang="ru-RU" sz="1400" dirty="0">
                <a:solidFill>
                  <a:srgbClr val="00B050"/>
                </a:solidFill>
              </a:rPr>
              <a:t>- повышение мотивации населения </a:t>
            </a:r>
            <a:r>
              <a:rPr lang="ru-RU" sz="1400" dirty="0" smtClean="0">
                <a:solidFill>
                  <a:srgbClr val="00B050"/>
                </a:solidFill>
              </a:rPr>
              <a:t> к ведению здорового </a:t>
            </a:r>
            <a:r>
              <a:rPr lang="ru-RU" sz="1400" dirty="0">
                <a:solidFill>
                  <a:srgbClr val="00B050"/>
                </a:solidFill>
              </a:rPr>
              <a:t>образа жизни;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- формирование </a:t>
            </a:r>
            <a:r>
              <a:rPr lang="ru-RU" sz="1400" dirty="0">
                <a:solidFill>
                  <a:srgbClr val="00B050"/>
                </a:solidFill>
              </a:rPr>
              <a:t>у различных категорий населения </a:t>
            </a:r>
            <a:r>
              <a:rPr lang="ru-RU" sz="1400" dirty="0" err="1">
                <a:solidFill>
                  <a:srgbClr val="00B050"/>
                </a:solidFill>
              </a:rPr>
              <a:t>Варгашинского</a:t>
            </a:r>
            <a:r>
              <a:rPr lang="ru-RU" sz="1400" dirty="0">
                <a:solidFill>
                  <a:srgbClr val="00B050"/>
                </a:solidFill>
              </a:rPr>
              <a:t> района </a:t>
            </a:r>
            <a:r>
              <a:rPr lang="ru-RU" sz="1400" dirty="0" smtClean="0">
                <a:solidFill>
                  <a:srgbClr val="00B050"/>
                </a:solidFill>
              </a:rPr>
              <a:t>потребности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в </a:t>
            </a:r>
            <a:r>
              <a:rPr lang="ru-RU" sz="1400" dirty="0">
                <a:solidFill>
                  <a:srgbClr val="00B050"/>
                </a:solidFill>
              </a:rPr>
              <a:t>систематических занятиях физической культурой и спортом, в том числе посредством </a:t>
            </a:r>
            <a:endParaRPr lang="ru-RU" sz="1400" dirty="0" smtClean="0">
              <a:solidFill>
                <a:srgbClr val="00B050"/>
              </a:solidFill>
            </a:endParaRPr>
          </a:p>
          <a:p>
            <a:r>
              <a:rPr lang="ru-RU" sz="1400" dirty="0" smtClean="0">
                <a:solidFill>
                  <a:srgbClr val="00B050"/>
                </a:solidFill>
              </a:rPr>
              <a:t>введения </a:t>
            </a:r>
            <a:r>
              <a:rPr lang="ru-RU" sz="1400" dirty="0">
                <a:solidFill>
                  <a:srgbClr val="00B050"/>
                </a:solidFill>
              </a:rPr>
              <a:t>и проведения мероприятий Всероссийского физкультурно-спортивного </a:t>
            </a:r>
            <a:endParaRPr lang="ru-RU" sz="1400" dirty="0" smtClean="0">
              <a:solidFill>
                <a:srgbClr val="00B050"/>
              </a:solidFill>
            </a:endParaRPr>
          </a:p>
          <a:p>
            <a:r>
              <a:rPr lang="ru-RU" sz="1400" dirty="0" smtClean="0">
                <a:solidFill>
                  <a:srgbClr val="00B050"/>
                </a:solidFill>
              </a:rPr>
              <a:t>комплекса </a:t>
            </a:r>
            <a:r>
              <a:rPr lang="ru-RU" sz="1400" dirty="0">
                <a:solidFill>
                  <a:srgbClr val="00B050"/>
                </a:solidFill>
              </a:rPr>
              <a:t>«Готов к труду и обороне» (ГТО);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- повышение </a:t>
            </a:r>
            <a:r>
              <a:rPr lang="ru-RU" sz="1400" dirty="0">
                <a:solidFill>
                  <a:srgbClr val="00B050"/>
                </a:solidFill>
              </a:rPr>
              <a:t>доступности и качества физкультурно-спортивных услуг, </a:t>
            </a:r>
            <a:r>
              <a:rPr lang="ru-RU" sz="1400" dirty="0" smtClean="0">
                <a:solidFill>
                  <a:srgbClr val="00B050"/>
                </a:solidFill>
              </a:rPr>
              <a:t>предоставляемых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всем </a:t>
            </a:r>
            <a:r>
              <a:rPr lang="ru-RU" sz="1400" dirty="0">
                <a:solidFill>
                  <a:srgbClr val="00B050"/>
                </a:solidFill>
              </a:rPr>
              <a:t>категориям населения </a:t>
            </a:r>
            <a:r>
              <a:rPr lang="ru-RU" sz="1400" dirty="0" err="1">
                <a:solidFill>
                  <a:srgbClr val="00B050"/>
                </a:solidFill>
              </a:rPr>
              <a:t>Варгашинского</a:t>
            </a:r>
            <a:r>
              <a:rPr lang="ru-RU" sz="1400" dirty="0">
                <a:solidFill>
                  <a:srgbClr val="00B050"/>
                </a:solidFill>
              </a:rPr>
              <a:t> района, в том числе инвалидам и лицам </a:t>
            </a:r>
            <a:endParaRPr lang="ru-RU" sz="1400" dirty="0" smtClean="0">
              <a:solidFill>
                <a:srgbClr val="00B050"/>
              </a:solidFill>
            </a:endParaRPr>
          </a:p>
          <a:p>
            <a:r>
              <a:rPr lang="ru-RU" sz="1400" dirty="0" smtClean="0">
                <a:solidFill>
                  <a:srgbClr val="00B050"/>
                </a:solidFill>
              </a:rPr>
              <a:t>с </a:t>
            </a:r>
            <a:r>
              <a:rPr lang="ru-RU" sz="1400" dirty="0">
                <a:solidFill>
                  <a:srgbClr val="00B050"/>
                </a:solidFill>
              </a:rPr>
              <a:t>ограниченными возможностями здоровья;</a:t>
            </a:r>
          </a:p>
          <a:p>
            <a:r>
              <a:rPr lang="ru-RU" sz="1400" dirty="0">
                <a:solidFill>
                  <a:srgbClr val="00B050"/>
                </a:solidFill>
              </a:rPr>
              <a:t>- развитие физкультурно-спортивной инфраструктуры для занятий массовым спортом по месту жительства, в том числе посредством реализации регионального социального проекта «500 шагов до спортплощадки»;</a:t>
            </a:r>
          </a:p>
          <a:p>
            <a:r>
              <a:rPr lang="ru-RU" sz="1400" dirty="0">
                <a:solidFill>
                  <a:srgbClr val="00B050"/>
                </a:solidFill>
              </a:rPr>
              <a:t>- внедрение новых технологий в области спорта высших достижений и массового спорта;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- внедрение </a:t>
            </a:r>
            <a:r>
              <a:rPr lang="ru-RU" sz="1400" dirty="0">
                <a:solidFill>
                  <a:srgbClr val="00B050"/>
                </a:solidFill>
              </a:rPr>
              <a:t>эффективных форм и технологий физического воспитания в </a:t>
            </a:r>
            <a:endParaRPr lang="ru-RU" sz="1400" dirty="0" smtClean="0">
              <a:solidFill>
                <a:srgbClr val="00B050"/>
              </a:solidFill>
            </a:endParaRPr>
          </a:p>
          <a:p>
            <a:r>
              <a:rPr lang="ru-RU" sz="1400" dirty="0" smtClean="0">
                <a:solidFill>
                  <a:srgbClr val="00B050"/>
                </a:solidFill>
              </a:rPr>
              <a:t>общеобразовательных </a:t>
            </a:r>
            <a:r>
              <a:rPr lang="ru-RU" sz="1400" dirty="0">
                <a:solidFill>
                  <a:srgbClr val="00B050"/>
                </a:solidFill>
              </a:rPr>
              <a:t>и профессиональных организациях;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- совершенствование </a:t>
            </a:r>
            <a:r>
              <a:rPr lang="ru-RU" sz="1400" dirty="0">
                <a:solidFill>
                  <a:srgbClr val="00B050"/>
                </a:solidFill>
              </a:rPr>
              <a:t>системы подготовки спортсменов высокого класса </a:t>
            </a:r>
            <a:endParaRPr lang="ru-RU" sz="1400" dirty="0" smtClean="0">
              <a:solidFill>
                <a:srgbClr val="00B050"/>
              </a:solidFill>
            </a:endParaRPr>
          </a:p>
          <a:p>
            <a:r>
              <a:rPr lang="ru-RU" sz="1400" dirty="0" smtClean="0">
                <a:solidFill>
                  <a:srgbClr val="00B050"/>
                </a:solidFill>
              </a:rPr>
              <a:t>и </a:t>
            </a:r>
            <a:r>
              <a:rPr lang="ru-RU" sz="1400" dirty="0">
                <a:solidFill>
                  <a:srgbClr val="00B050"/>
                </a:solidFill>
              </a:rPr>
              <a:t>спортивного резерва;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- развитие </a:t>
            </a:r>
            <a:r>
              <a:rPr lang="ru-RU" sz="1400" dirty="0">
                <a:solidFill>
                  <a:srgbClr val="00B050"/>
                </a:solidFill>
              </a:rPr>
              <a:t>материально-технической базы массового спорта и спорта высших </a:t>
            </a:r>
            <a:endParaRPr lang="ru-RU" sz="1400" dirty="0" smtClean="0">
              <a:solidFill>
                <a:srgbClr val="00B050"/>
              </a:solidFill>
            </a:endParaRPr>
          </a:p>
          <a:p>
            <a:r>
              <a:rPr lang="ru-RU" sz="1400" dirty="0" smtClean="0">
                <a:solidFill>
                  <a:srgbClr val="00B050"/>
                </a:solidFill>
              </a:rPr>
              <a:t>достижений</a:t>
            </a:r>
            <a:r>
              <a:rPr lang="ru-RU" sz="1400" dirty="0">
                <a:solidFill>
                  <a:srgbClr val="00B050"/>
                </a:solidFill>
              </a:rPr>
              <a:t>, в том числе для подготовки спортивного </a:t>
            </a:r>
            <a:r>
              <a:rPr lang="ru-RU" sz="1400" dirty="0" smtClean="0">
                <a:solidFill>
                  <a:srgbClr val="00B050"/>
                </a:solidFill>
              </a:rPr>
              <a:t>резерва.</a:t>
            </a:r>
            <a:endParaRPr lang="ru-RU" sz="1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4" name="Прямая соединительная линия 3"/>
          <p:cNvCxnSpPr>
            <a:stCxn id="11" idx="2"/>
            <a:endCxn id="12" idx="0"/>
          </p:cNvCxnSpPr>
          <p:nvPr/>
        </p:nvCxnSpPr>
        <p:spPr>
          <a:xfrm>
            <a:off x="7881800" y="1714097"/>
            <a:ext cx="271" cy="23954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2" idx="2"/>
            <a:endCxn id="13" idx="0"/>
          </p:cNvCxnSpPr>
          <p:nvPr/>
        </p:nvCxnSpPr>
        <p:spPr>
          <a:xfrm>
            <a:off x="7882071" y="2529701"/>
            <a:ext cx="1" cy="25122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3" idx="2"/>
            <a:endCxn id="14" idx="0"/>
          </p:cNvCxnSpPr>
          <p:nvPr/>
        </p:nvCxnSpPr>
        <p:spPr>
          <a:xfrm flipH="1">
            <a:off x="7881801" y="3356992"/>
            <a:ext cx="271" cy="22102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57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79512" y="1014380"/>
            <a:ext cx="8773987" cy="565498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 descr="54742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014380"/>
            <a:ext cx="2869331" cy="189488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249835" y="908720"/>
            <a:ext cx="6134100" cy="20005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Устойчивое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развитие сельских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территорий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, повышение занятости и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уровня жизни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сельского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населения, повышение конкурентоспособности сельско-хозяйственной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продукции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на основе финансовой устойчивости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и модернизации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сельского хозяйства, сохранение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и воспроизводство используемых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в сельскохозяйственном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производстве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земельных и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других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природных ресурсов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5" y="2738024"/>
            <a:ext cx="6580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муниципальной программы: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3138134"/>
            <a:ext cx="688293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- улучшение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общих условий функционирования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сельского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хозяйства путем сохранения и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поддержания плодородия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почв, создания системы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информационного обеспечения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в сфере сельского хозяйства с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охватом к 2020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году 100 % муниципальных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образований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</a:rPr>
              <a:t>Варгашинского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 района;</a:t>
            </a:r>
          </a:p>
          <a:p>
            <a:pPr algn="just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- обеспечение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ускоренного развития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приоритетных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</a:rPr>
              <a:t>подотраслей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сельского хозяйства, прежде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всего животноводства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, на основе доведения удельного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веса племенного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скота в общем объеме поголовья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сельскохозяйственных животных : крупного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рогатого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скота до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2 %, свиней до 5 % , а также на основе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доведения удельного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веса площади, засеваемой элитными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 семенами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в общей площади посева до 4,5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%; </a:t>
            </a:r>
          </a:p>
          <a:p>
            <a:pPr algn="just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- повышение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финансовой устойчивости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сельского  хозяйства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за счет мер по расширению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доступа сельскохозяйственных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товаропроизводителей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к  кредитным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ресурсам на льготных условиях и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повышению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удельного веса застрахованных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площадей до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25 %.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  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1" y="74973"/>
            <a:ext cx="8773987" cy="76696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</a:t>
            </a:r>
            <a:r>
              <a:rPr lang="ru-RU" b="1" dirty="0" smtClean="0">
                <a:solidFill>
                  <a:schemeClr val="accent1"/>
                </a:solidFill>
              </a:rPr>
              <a:t>«Развитие агропромышленного комплекса в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Варгашинском</a:t>
            </a:r>
            <a:r>
              <a:rPr lang="ru-RU" b="1" dirty="0" smtClean="0">
                <a:solidFill>
                  <a:schemeClr val="accent1"/>
                </a:solidFill>
              </a:rPr>
              <a:t> районе»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41760"/>
            <a:ext cx="648073" cy="700173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49836" y="3138134"/>
            <a:ext cx="1731932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14644" y="4267944"/>
            <a:ext cx="1401942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1 884,7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тыс. руб.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14644" y="5015571"/>
            <a:ext cx="1401942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год</a:t>
            </a:r>
            <a:b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1 884,7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тыс. руб.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14644" y="5733256"/>
            <a:ext cx="1401942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год</a:t>
            </a:r>
            <a:b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1 884,7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тыс. руб.</a:t>
            </a:r>
          </a:p>
        </p:txBody>
      </p:sp>
      <p:cxnSp>
        <p:nvCxnSpPr>
          <p:cNvPr id="18" name="Прямая соединительная линия 17"/>
          <p:cNvCxnSpPr>
            <a:stCxn id="2" idx="2"/>
            <a:endCxn id="3" idx="0"/>
          </p:cNvCxnSpPr>
          <p:nvPr/>
        </p:nvCxnSpPr>
        <p:spPr>
          <a:xfrm flipH="1">
            <a:off x="1115615" y="4052534"/>
            <a:ext cx="187" cy="21541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3" idx="2"/>
            <a:endCxn id="15" idx="0"/>
          </p:cNvCxnSpPr>
          <p:nvPr/>
        </p:nvCxnSpPr>
        <p:spPr>
          <a:xfrm>
            <a:off x="1115615" y="4725144"/>
            <a:ext cx="0" cy="29042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5" idx="2"/>
            <a:endCxn id="16" idx="0"/>
          </p:cNvCxnSpPr>
          <p:nvPr/>
        </p:nvCxnSpPr>
        <p:spPr>
          <a:xfrm>
            <a:off x="1115615" y="5472771"/>
            <a:ext cx="0" cy="260485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45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79512" y="908720"/>
            <a:ext cx="8768016" cy="584942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2172" y="1008055"/>
            <a:ext cx="9861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64349" y="900333"/>
            <a:ext cx="74336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/>
              <a:t>Реализация основных направлений государственной политики в области охраны труда по обеспечению приоритета сохранения жизни и здоровья работников Администрации </a:t>
            </a:r>
            <a:r>
              <a:rPr lang="ru-RU" sz="1600" dirty="0" err="1"/>
              <a:t>Варгашинского</a:t>
            </a:r>
            <a:r>
              <a:rPr lang="ru-RU" sz="1600" dirty="0"/>
              <a:t> района и организаций, находящихся на территории </a:t>
            </a:r>
            <a:r>
              <a:rPr lang="ru-RU" sz="1600" dirty="0" err="1"/>
              <a:t>Варгашинского</a:t>
            </a:r>
            <a:r>
              <a:rPr lang="ru-RU" sz="1600" dirty="0"/>
              <a:t> района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7412" y="1977551"/>
            <a:ext cx="13356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2114" y="2012859"/>
            <a:ext cx="839587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                     - </a:t>
            </a:r>
            <a:r>
              <a:rPr lang="ru-RU" sz="1400" dirty="0"/>
              <a:t>п</a:t>
            </a:r>
            <a:r>
              <a:rPr lang="ru-RU" sz="1400" dirty="0" smtClean="0"/>
              <a:t>ринятие </a:t>
            </a:r>
            <a:r>
              <a:rPr lang="ru-RU" sz="1400" dirty="0"/>
              <a:t>эффективных мер, направленных на улучшение условий и охраны труда на </a:t>
            </a:r>
            <a:endParaRPr lang="ru-RU" sz="1400" dirty="0" smtClean="0"/>
          </a:p>
          <a:p>
            <a:r>
              <a:rPr lang="ru-RU" sz="1400" dirty="0" smtClean="0"/>
              <a:t>                            рабочих местах</a:t>
            </a:r>
            <a:r>
              <a:rPr lang="ru-RU" sz="1400" dirty="0"/>
              <a:t>, на снижение производственного травматизма и </a:t>
            </a:r>
            <a:r>
              <a:rPr lang="ru-RU" sz="1400" dirty="0" err="1" smtClean="0"/>
              <a:t>профзаболеваемости</a:t>
            </a:r>
            <a:r>
              <a:rPr lang="ru-RU" sz="1400" dirty="0" smtClean="0"/>
              <a:t>; </a:t>
            </a:r>
            <a:endParaRPr lang="ru-RU" sz="1400" dirty="0"/>
          </a:p>
          <a:p>
            <a:r>
              <a:rPr lang="ru-RU" sz="1400" dirty="0" smtClean="0"/>
              <a:t>- рост </a:t>
            </a:r>
            <a:r>
              <a:rPr lang="ru-RU" sz="1400" dirty="0"/>
              <a:t>количества организаций, не имеющих случаев производственного травматизма </a:t>
            </a:r>
            <a:r>
              <a:rPr lang="ru-RU" sz="1400" dirty="0" smtClean="0"/>
              <a:t>и </a:t>
            </a:r>
            <a:r>
              <a:rPr lang="ru-RU" sz="1400" dirty="0" err="1" smtClean="0"/>
              <a:t>профзаболеваемости</a:t>
            </a:r>
            <a:r>
              <a:rPr lang="ru-RU" sz="1400" dirty="0"/>
              <a:t>; </a:t>
            </a:r>
          </a:p>
          <a:p>
            <a:r>
              <a:rPr lang="ru-RU" sz="1400" dirty="0" smtClean="0"/>
              <a:t>- принятие </a:t>
            </a:r>
            <a:r>
              <a:rPr lang="ru-RU" sz="1400" dirty="0"/>
              <a:t>эффективных мер в сфере регулирования обеспечения охраны труда;</a:t>
            </a:r>
          </a:p>
          <a:p>
            <a:r>
              <a:rPr lang="ru-RU" sz="1400" dirty="0" smtClean="0"/>
              <a:t>- разработка </a:t>
            </a:r>
            <a:r>
              <a:rPr lang="ru-RU" sz="1400" dirty="0"/>
              <a:t>мероприятий по дальнейшему повышению уровня безопасности труда на рабочих местах; </a:t>
            </a:r>
          </a:p>
          <a:p>
            <a:r>
              <a:rPr lang="ru-RU" sz="1400" dirty="0" smtClean="0"/>
              <a:t>- повышение </a:t>
            </a:r>
            <a:r>
              <a:rPr lang="ru-RU" sz="1400" dirty="0"/>
              <a:t>уровня квалификации в вопросах обеспечения безопасности труда работников органов местного самоуправления </a:t>
            </a:r>
            <a:r>
              <a:rPr lang="ru-RU" sz="1400" dirty="0" err="1"/>
              <a:t>Варгашинского</a:t>
            </a:r>
            <a:r>
              <a:rPr lang="ru-RU" sz="1400" dirty="0"/>
              <a:t> района и работодателей; </a:t>
            </a:r>
          </a:p>
          <a:p>
            <a:r>
              <a:rPr lang="ru-RU" sz="1400" dirty="0" smtClean="0"/>
              <a:t>- повышение </a:t>
            </a:r>
            <a:r>
              <a:rPr lang="ru-RU" sz="1400" dirty="0"/>
              <a:t>качества оказания практической и методической помощи организациям, находящимся на территории </a:t>
            </a:r>
            <a:r>
              <a:rPr lang="ru-RU" sz="1400" dirty="0" err="1"/>
              <a:t>Варгашинского</a:t>
            </a:r>
            <a:r>
              <a:rPr lang="ru-RU" sz="1400" dirty="0"/>
              <a:t> района, в сфере охраны труда; </a:t>
            </a:r>
          </a:p>
          <a:p>
            <a:r>
              <a:rPr lang="ru-RU" sz="1400" dirty="0" smtClean="0"/>
              <a:t>- повышение </a:t>
            </a:r>
            <a:r>
              <a:rPr lang="ru-RU" sz="1400" dirty="0"/>
              <a:t>эффективности услуг, оказываемых организациям, находящимся </a:t>
            </a:r>
            <a:endParaRPr lang="ru-RU" sz="1400" dirty="0" smtClean="0"/>
          </a:p>
          <a:p>
            <a:r>
              <a:rPr lang="ru-RU" sz="1400" dirty="0" smtClean="0"/>
              <a:t>на </a:t>
            </a:r>
            <a:r>
              <a:rPr lang="ru-RU" sz="1400" dirty="0"/>
              <a:t>территории </a:t>
            </a:r>
            <a:r>
              <a:rPr lang="ru-RU" sz="1400" dirty="0" err="1"/>
              <a:t>Варгашинского</a:t>
            </a:r>
            <a:r>
              <a:rPr lang="ru-RU" sz="1400" dirty="0"/>
              <a:t> района, в обеспечении безопасности труда;</a:t>
            </a:r>
          </a:p>
          <a:p>
            <a:r>
              <a:rPr lang="ru-RU" sz="1400" dirty="0" smtClean="0"/>
              <a:t>- снижение </a:t>
            </a:r>
            <a:r>
              <a:rPr lang="ru-RU" sz="1400" dirty="0"/>
              <a:t>уровня профессиональных рисков; </a:t>
            </a:r>
          </a:p>
          <a:p>
            <a:r>
              <a:rPr lang="ru-RU" sz="1400" dirty="0" smtClean="0"/>
              <a:t>- профилактика </a:t>
            </a:r>
            <a:r>
              <a:rPr lang="ru-RU" sz="1400" dirty="0"/>
              <a:t>здоровья работающих; </a:t>
            </a:r>
          </a:p>
          <a:p>
            <a:r>
              <a:rPr lang="ru-RU" sz="1400" dirty="0" smtClean="0"/>
              <a:t>- повышение </a:t>
            </a:r>
            <a:r>
              <a:rPr lang="ru-RU" sz="1400" dirty="0"/>
              <a:t>уровня информирования работодателей и населения </a:t>
            </a:r>
            <a:endParaRPr lang="ru-RU" sz="1400" dirty="0" smtClean="0"/>
          </a:p>
          <a:p>
            <a:r>
              <a:rPr lang="ru-RU" sz="1400" dirty="0" smtClean="0"/>
              <a:t>по </a:t>
            </a:r>
            <a:r>
              <a:rPr lang="ru-RU" sz="1400" dirty="0"/>
              <a:t>вопросам охраны труда; </a:t>
            </a:r>
          </a:p>
          <a:p>
            <a:r>
              <a:rPr lang="ru-RU" sz="1400" dirty="0" smtClean="0"/>
              <a:t>- формирование </a:t>
            </a:r>
            <a:r>
              <a:rPr lang="ru-RU" sz="1400" dirty="0"/>
              <a:t>общественного мнения о работе системы </a:t>
            </a:r>
            <a:r>
              <a:rPr lang="ru-RU" sz="1400" dirty="0" smtClean="0"/>
              <a:t>государственного</a:t>
            </a:r>
          </a:p>
          <a:p>
            <a:r>
              <a:rPr lang="ru-RU" sz="1400" dirty="0" smtClean="0"/>
              <a:t>управления </a:t>
            </a:r>
            <a:r>
              <a:rPr lang="ru-RU" sz="1400" dirty="0"/>
              <a:t>охраной труда на территории </a:t>
            </a:r>
            <a:r>
              <a:rPr lang="ru-RU" sz="1400" dirty="0" err="1"/>
              <a:t>Варгашинского</a:t>
            </a:r>
            <a:r>
              <a:rPr lang="ru-RU" sz="1400" dirty="0"/>
              <a:t> района;</a:t>
            </a:r>
          </a:p>
          <a:p>
            <a:r>
              <a:rPr lang="ru-RU" sz="1400" dirty="0" smtClean="0"/>
              <a:t>- обеспечение </a:t>
            </a:r>
            <a:r>
              <a:rPr lang="ru-RU" sz="1400" dirty="0"/>
              <a:t>работодателей и специалистов по охране труда организаций, </a:t>
            </a:r>
            <a:endParaRPr lang="ru-RU" sz="1400" dirty="0" smtClean="0"/>
          </a:p>
          <a:p>
            <a:r>
              <a:rPr lang="ru-RU" sz="1400" dirty="0" smtClean="0"/>
              <a:t>находящихся </a:t>
            </a:r>
            <a:r>
              <a:rPr lang="ru-RU" sz="1400" dirty="0"/>
              <a:t>на территории </a:t>
            </a:r>
            <a:r>
              <a:rPr lang="ru-RU" sz="1400" dirty="0" err="1"/>
              <a:t>Варгашинского</a:t>
            </a:r>
            <a:r>
              <a:rPr lang="ru-RU" sz="1400" dirty="0"/>
              <a:t> района, оперативной информацией </a:t>
            </a:r>
            <a:endParaRPr lang="ru-RU" sz="1400" dirty="0" smtClean="0"/>
          </a:p>
          <a:p>
            <a:r>
              <a:rPr lang="ru-RU" sz="1400" dirty="0" smtClean="0"/>
              <a:t>по </a:t>
            </a:r>
            <a:r>
              <a:rPr lang="ru-RU" sz="1400" dirty="0"/>
              <a:t>вопросам охраны </a:t>
            </a:r>
            <a:r>
              <a:rPr lang="ru-RU" sz="1400" dirty="0" smtClean="0"/>
              <a:t>труда. </a:t>
            </a:r>
            <a:endParaRPr lang="ru-RU" sz="14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86624"/>
            <a:ext cx="8768017" cy="750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</a:t>
            </a:r>
            <a:r>
              <a:rPr lang="ru-RU" b="1" dirty="0" smtClean="0">
                <a:solidFill>
                  <a:schemeClr val="accent1"/>
                </a:solidFill>
              </a:rPr>
              <a:t>РАЙОНА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 «Улучшение условий и охрана труда в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Варгашинском</a:t>
            </a:r>
            <a:r>
              <a:rPr lang="ru-RU" b="1" dirty="0" smtClean="0">
                <a:solidFill>
                  <a:schemeClr val="accent1"/>
                </a:solidFill>
              </a:rPr>
              <a:t> районе»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14" y="101508"/>
            <a:ext cx="709708" cy="735204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6766558" y="4015208"/>
            <a:ext cx="1939991" cy="805377"/>
          </a:xfrm>
          <a:prstGeom prst="roundRect">
            <a:avLst>
              <a:gd name="adj" fmla="val 1781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endParaRPr lang="ru-RU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72200" y="4941168"/>
            <a:ext cx="136918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796,3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50748" y="5525616"/>
            <a:ext cx="1294696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796,3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541387" y="6110064"/>
            <a:ext cx="1256603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796,3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6948264" y="4831218"/>
            <a:ext cx="135924" cy="10995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024673" y="5373216"/>
            <a:ext cx="211623" cy="15240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899139" y="5957664"/>
            <a:ext cx="177684" cy="15240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54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258382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251520" y="188640"/>
            <a:ext cx="8712968" cy="122413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</a:t>
            </a:r>
            <a:r>
              <a:rPr lang="ru-RU" b="1" dirty="0" smtClean="0">
                <a:solidFill>
                  <a:schemeClr val="accent1"/>
                </a:solidFill>
              </a:rPr>
              <a:t>РАЙОНА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«</a:t>
            </a:r>
            <a:r>
              <a:rPr lang="ru-RU" b="1" dirty="0" smtClean="0">
                <a:solidFill>
                  <a:schemeClr val="accent1"/>
                </a:solidFill>
              </a:rPr>
              <a:t>Развитие единой дежурно-диспетчерской службы управления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 строительства, жилищно-коммунального хозяйства, транспорта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и дорожной деятельности Администрации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Варгашинского</a:t>
            </a:r>
            <a:r>
              <a:rPr lang="ru-RU" b="1" dirty="0" smtClean="0">
                <a:solidFill>
                  <a:schemeClr val="accent1"/>
                </a:solidFill>
              </a:rPr>
              <a:t> района»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652084"/>
            <a:ext cx="8712968" cy="50172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43" y="332657"/>
            <a:ext cx="895269" cy="9942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0772" y="2946312"/>
            <a:ext cx="104163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53765" y="2816983"/>
            <a:ext cx="7488832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развитие и автоматизация системы управления при угрозе или возникновении чрезвычайной ситуации, определение очередности задач, структуры, порядка и функционирования единой дежурно-диспетчерской службы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008-16953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72199" y="4941168"/>
            <a:ext cx="2592289" cy="1728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91199" y="3560557"/>
            <a:ext cx="749114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Достижение указанной цели обеспечивается решением следующих задач муниципальной программы:</a:t>
            </a:r>
            <a:endParaRPr lang="ru-RU" sz="2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5794" y="4653136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- реализация требований основных нормативных правовых актов по вопросам гражданской обороны, пожарной безопасности, защиты населения и территорий от чрезвычайных ситуаций;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rgbClr val="0070C0"/>
                </a:solidFill>
              </a:rPr>
              <a:t>оснащение ЕДДС программно-техническими средствами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автоматизации управления;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- повышение уровня квалификации персонала.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4376" y="1781120"/>
            <a:ext cx="2520280" cy="6898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endParaRPr lang="ru-RU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63888" y="1897436"/>
            <a:ext cx="1201636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724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>
            <a:stCxn id="18" idx="3"/>
            <a:endCxn id="19" idx="1"/>
          </p:cNvCxnSpPr>
          <p:nvPr/>
        </p:nvCxnSpPr>
        <p:spPr>
          <a:xfrm>
            <a:off x="2984656" y="2126036"/>
            <a:ext cx="579232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9" idx="3"/>
            <a:endCxn id="31" idx="1"/>
          </p:cNvCxnSpPr>
          <p:nvPr/>
        </p:nvCxnSpPr>
        <p:spPr>
          <a:xfrm>
            <a:off x="4765524" y="2126036"/>
            <a:ext cx="595071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31" idx="3"/>
          </p:cNvCxnSpPr>
          <p:nvPr/>
        </p:nvCxnSpPr>
        <p:spPr>
          <a:xfrm flipV="1">
            <a:off x="6562231" y="2121899"/>
            <a:ext cx="674065" cy="4137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кругленный прямоугольник 30"/>
          <p:cNvSpPr/>
          <p:nvPr/>
        </p:nvSpPr>
        <p:spPr>
          <a:xfrm>
            <a:off x="5360595" y="1897436"/>
            <a:ext cx="1201636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724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106370" y="1897436"/>
            <a:ext cx="1201636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724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89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258382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107866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</a:t>
            </a:r>
            <a:endParaRPr lang="ru-RU" b="1" dirty="0" smtClean="0">
              <a:solidFill>
                <a:schemeClr val="accent1"/>
              </a:solidFill>
            </a:endParaRP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«Повышение  безопасности дорожного движения 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в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Варгашинском</a:t>
            </a:r>
            <a:r>
              <a:rPr lang="ru-RU" b="1" dirty="0" smtClean="0">
                <a:solidFill>
                  <a:schemeClr val="accent1"/>
                </a:solidFill>
              </a:rPr>
              <a:t> районе»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9" y="1714024"/>
            <a:ext cx="8428892" cy="48391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63" y="473093"/>
            <a:ext cx="761905" cy="939683"/>
          </a:xfrm>
          <a:prstGeom prst="rect">
            <a:avLst/>
          </a:prstGeom>
        </p:spPr>
      </p:pic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601564" y="1714024"/>
            <a:ext cx="5986660" cy="1354936"/>
          </a:xfrm>
          <a:prstGeom prst="snip2Diag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Снижение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показателей аварийности и повышение  защищенности  участников  дорожного движения от последствий, количество лиц, погибших в результате дорожно-транспортных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происшествий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2365" y="1988841"/>
            <a:ext cx="1913629" cy="94353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endParaRPr lang="ru-RU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41108" y="3450605"/>
            <a:ext cx="1296144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308,9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1108" y="4375942"/>
            <a:ext cx="1296144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308,9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41109" y="5323335"/>
            <a:ext cx="1296143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308,9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stCxn id="12" idx="2"/>
            <a:endCxn id="13" idx="0"/>
          </p:cNvCxnSpPr>
          <p:nvPr/>
        </p:nvCxnSpPr>
        <p:spPr>
          <a:xfrm>
            <a:off x="7789180" y="2932371"/>
            <a:ext cx="0" cy="518234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4" idx="2"/>
            <a:endCxn id="15" idx="0"/>
          </p:cNvCxnSpPr>
          <p:nvPr/>
        </p:nvCxnSpPr>
        <p:spPr>
          <a:xfrm>
            <a:off x="7789180" y="4952006"/>
            <a:ext cx="1" cy="371329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3" idx="2"/>
            <a:endCxn id="14" idx="0"/>
          </p:cNvCxnSpPr>
          <p:nvPr/>
        </p:nvCxnSpPr>
        <p:spPr>
          <a:xfrm>
            <a:off x="7789180" y="4026669"/>
            <a:ext cx="0" cy="349273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755576" y="3106102"/>
            <a:ext cx="429611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муниципальной программы: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5576" y="3506212"/>
            <a:ext cx="59629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-предупреждение опасного поведения участников дорожного движения;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- сокращение детского дорожно-транспортного травматизма;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- сокращение времени прибытия соответствующих служб на место ДТП, повышение эффективности их деятельности по оказанию помощи лицам, пострадавшим в результате ДТП;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- создание системы пропагандистского воздействия на население с целью формирования негативного отношения к правонарушениям в сфере дорожного движения;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- проведение пропагандистских кампаний, направленных на формирование у участников дорожного движения стереотипов законопослушного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поведения.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79512" y="1175588"/>
            <a:ext cx="8789168" cy="556577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997" y="1560308"/>
            <a:ext cx="104163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64348" y="1175588"/>
            <a:ext cx="548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Организационное и материально-техническое обеспечение деятельности Администрации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Варгашинского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района по участию и проведению торжественных мероприятий и поощрение граждан, юридических лиц за заслуги перед районом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4997" y="2655702"/>
            <a:ext cx="141416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</a:t>
            </a:r>
            <a:endParaRPr lang="ru-RU" sz="30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834475"/>
            <a:ext cx="83575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                          -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организация торжественных мероприятий, проводимых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Администрацией         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Варгашинского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района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;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- материально-техническое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обеспечение торжественных мероприятий, проводимых Администрацией </a:t>
            </a: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</a:rPr>
              <a:t>Варгашинского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 района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;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-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организационное и материальное обеспечение Администрации 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Варгашинского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района при участии в торжественных мероприятиях 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проводимых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иными органами местного самоуправления,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органами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государственной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власти и организациями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;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- обеспечение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поощрения граждан, юридических лиц за заслуги в 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экономике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, науке, культуре, искусстве, воспитании,  охране жизни,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здоровья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и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защите прав граждан, в благотворительной деятельности, участие в 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общественной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жизни района, вклад в развитие района, осуществление мер 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по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обеспечению законности и правопорядка и за иной значительный вклад 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в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развитие </a:t>
            </a: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</a:rPr>
              <a:t>Варгашинского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 района</a:t>
            </a:r>
          </a:p>
        </p:txBody>
      </p:sp>
      <p:pic>
        <p:nvPicPr>
          <p:cNvPr id="15" name="Рисунок 14" descr="denb_raiona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0748" y="1268760"/>
            <a:ext cx="2096782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179512" y="188640"/>
            <a:ext cx="8789168" cy="84261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</a:t>
            </a:r>
            <a:endParaRPr lang="ru-RU" b="1" dirty="0" smtClean="0">
              <a:solidFill>
                <a:schemeClr val="accent1"/>
              </a:solidFill>
            </a:endParaRP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«Обеспечение деятельности Администрации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Варгашинского</a:t>
            </a:r>
            <a:r>
              <a:rPr lang="ru-RU" b="1" dirty="0" smtClean="0">
                <a:solidFill>
                  <a:schemeClr val="accent1"/>
                </a:solidFill>
              </a:rPr>
              <a:t> района 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по участию и проведению торжественных мероприятий»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20" y="275312"/>
            <a:ext cx="709708" cy="755940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6936691" y="3658620"/>
            <a:ext cx="1939991" cy="805377"/>
          </a:xfrm>
          <a:prstGeom prst="roundRect">
            <a:avLst>
              <a:gd name="adj" fmla="val 1781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endParaRPr lang="ru-RU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236296" y="4831218"/>
            <a:ext cx="135212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85,5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236296" y="5449416"/>
            <a:ext cx="135212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85,5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236295" y="6134787"/>
            <a:ext cx="1352129" cy="3905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85,5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7" name="Прямая соединительная линия 26"/>
          <p:cNvCxnSpPr>
            <a:stCxn id="22" idx="2"/>
            <a:endCxn id="23" idx="0"/>
          </p:cNvCxnSpPr>
          <p:nvPr/>
        </p:nvCxnSpPr>
        <p:spPr>
          <a:xfrm>
            <a:off x="7906687" y="4463997"/>
            <a:ext cx="5673" cy="36722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3" idx="2"/>
            <a:endCxn id="24" idx="0"/>
          </p:cNvCxnSpPr>
          <p:nvPr/>
        </p:nvCxnSpPr>
        <p:spPr>
          <a:xfrm>
            <a:off x="7912360" y="5263266"/>
            <a:ext cx="0" cy="18615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24" idx="2"/>
            <a:endCxn id="25" idx="0"/>
          </p:cNvCxnSpPr>
          <p:nvPr/>
        </p:nvCxnSpPr>
        <p:spPr>
          <a:xfrm>
            <a:off x="7912360" y="5881464"/>
            <a:ext cx="0" cy="253323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94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09923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13205" y="1052736"/>
            <a:ext cx="8811427" cy="564736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990600"/>
            <a:ext cx="8796032" cy="67710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Целью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 муниципальной программы  является обеспечение общественной безопасности и безопасности граждан на территории Варгашинского района </a:t>
            </a:r>
            <a:endParaRPr lang="ru-RU" b="1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657989"/>
            <a:ext cx="182171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  <a:endParaRPr lang="ru-RU" sz="28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079235"/>
            <a:ext cx="873598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повышение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уровня защиты жизни, здоровья и безопасности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граждан,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профилактика незаконной трудовой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миграции;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предупреждение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проявлений экстремизма и терроризма, формирование в обществе толерантного отношения к расовому, национальному, религиозному, идеологическому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многообразию;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оптимизация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работы по предупреждению и профилактике преступлений и иных правонарушений, совершённых  на улицах и в других общественных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местах;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усиление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социальной профилактики правонарушений среди несовершеннолетних и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молодёжи;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формирование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негативного отношения в обществе к совершению правонарушений, а также к потреблению пива, алкогольных напитков, наркотических веществ, формирование здорового образа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жизни;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профилактика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рецидивной преступности, в том числе среди осуждённых к наказаниям, не связанным с лишением свободы, формирование и развитие межведомственной системы </a:t>
            </a:r>
            <a:r>
              <a:rPr lang="ru-RU" sz="1400" dirty="0" err="1">
                <a:solidFill>
                  <a:schemeClr val="accent3">
                    <a:lumMod val="50000"/>
                  </a:schemeClr>
                </a:solidFill>
              </a:rPr>
              <a:t>ресоциализации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лиц, освободившихся из мест лишения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свободы;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организация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поощрения за добровольную сдачу гражданами оружия, боеприпасов, патронов к оружию, взрывчатых веществ и взрывных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устройств;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реализация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мер социальной поддержки лиц, освободившихся из мест лишения свободы, направленных на восстановление утраченных социальных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связей;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- формирование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позитивного общественного мнения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правоохранительной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системе и результатах ее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деятельности, 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восстановление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доверия общества к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правоохранительным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органам.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3205" y="116900"/>
            <a:ext cx="8811427" cy="79182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</a:t>
            </a:r>
            <a:endParaRPr lang="ru-RU" b="1" dirty="0" smtClean="0">
              <a:solidFill>
                <a:schemeClr val="accent1"/>
              </a:solidFill>
            </a:endParaRP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«Профилактика правонарушений в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Варгашинском</a:t>
            </a:r>
            <a:r>
              <a:rPr lang="ru-RU" b="1" dirty="0" smtClean="0">
                <a:solidFill>
                  <a:schemeClr val="accent1"/>
                </a:solidFill>
              </a:rPr>
              <a:t> районе»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908"/>
            <a:ext cx="629622" cy="719812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5680474" y="5445224"/>
            <a:ext cx="2448272" cy="504056"/>
          </a:xfrm>
          <a:prstGeom prst="roundRect">
            <a:avLst>
              <a:gd name="adj" fmla="val 17814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endParaRPr lang="ru-RU" sz="1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04605" y="6185316"/>
            <a:ext cx="1224955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25 тыс.руб.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92542" y="6175310"/>
            <a:ext cx="1224136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25 тыс.руб.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721082" y="6165304"/>
            <a:ext cx="1171398" cy="37004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год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25 тыс.руб.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endCxn id="16" idx="0"/>
          </p:cNvCxnSpPr>
          <p:nvPr/>
        </p:nvCxnSpPr>
        <p:spPr>
          <a:xfrm flipH="1">
            <a:off x="5517083" y="5949280"/>
            <a:ext cx="163391" cy="2360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8" idx="0"/>
          </p:cNvCxnSpPr>
          <p:nvPr/>
        </p:nvCxnSpPr>
        <p:spPr>
          <a:xfrm flipH="1" flipV="1">
            <a:off x="8128747" y="5949280"/>
            <a:ext cx="178034" cy="21602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5" idx="2"/>
            <a:endCxn id="17" idx="0"/>
          </p:cNvCxnSpPr>
          <p:nvPr/>
        </p:nvCxnSpPr>
        <p:spPr>
          <a:xfrm>
            <a:off x="6904610" y="5949280"/>
            <a:ext cx="0" cy="22603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38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79512" y="1220908"/>
            <a:ext cx="8768017" cy="552046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113" y="1831535"/>
            <a:ext cx="113460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66703" y="1506115"/>
            <a:ext cx="548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Снижение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административных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барьеров, оптимизация и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повышение качества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предоставления муниципальных  услуг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Варгашинском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районе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0364" y="2951202"/>
            <a:ext cx="141416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5052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5081" y="3075776"/>
            <a:ext cx="664322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-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проведение комплексной оптимизации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муниципальных услуг по сферам общественных отношений;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- формирование и ведение реестра муниципальных услуг Администрации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Варгашинского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района;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- совершенствование разрешительной деятельности органов Администрации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Варгашинского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 района в различных сферах общественных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отношений;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- организация перевода муниципальных услуг на предоставление в электронном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виде;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- организация взаимодействия с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МФЦ;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- проведение мониторинга качества и доступности муниципальных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услуг.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86624"/>
            <a:ext cx="8768017" cy="101881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</a:t>
            </a:r>
            <a:endParaRPr lang="ru-RU" b="1" dirty="0" smtClean="0">
              <a:solidFill>
                <a:schemeClr val="accent1"/>
              </a:solidFill>
            </a:endParaRP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«Снижение административных барьеров, оптимизация и повышение 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качества предоставления муниципальных услуг»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1334"/>
            <a:ext cx="802432" cy="894104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6822678" y="1831534"/>
            <a:ext cx="1939991" cy="805377"/>
          </a:xfrm>
          <a:prstGeom prst="roundRect">
            <a:avLst>
              <a:gd name="adj" fmla="val 1781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endParaRPr lang="ru-RU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180591" y="3429000"/>
            <a:ext cx="120811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10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180591" y="4529738"/>
            <a:ext cx="120811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10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180591" y="5651039"/>
            <a:ext cx="1208111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10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1" name="Прямая соединительная линия 40"/>
          <p:cNvCxnSpPr>
            <a:stCxn id="23" idx="2"/>
            <a:endCxn id="24" idx="0"/>
          </p:cNvCxnSpPr>
          <p:nvPr/>
        </p:nvCxnSpPr>
        <p:spPr>
          <a:xfrm>
            <a:off x="7784647" y="3861048"/>
            <a:ext cx="0" cy="66869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24" idx="2"/>
            <a:endCxn id="25" idx="0"/>
          </p:cNvCxnSpPr>
          <p:nvPr/>
        </p:nvCxnSpPr>
        <p:spPr>
          <a:xfrm>
            <a:off x="7784647" y="4961786"/>
            <a:ext cx="0" cy="68925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22" idx="2"/>
            <a:endCxn id="23" idx="0"/>
          </p:cNvCxnSpPr>
          <p:nvPr/>
        </p:nvCxnSpPr>
        <p:spPr>
          <a:xfrm flipH="1">
            <a:off x="7784647" y="2636911"/>
            <a:ext cx="8027" cy="79208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46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22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0973" y="946523"/>
            <a:ext cx="8875505" cy="576064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4269" y="838374"/>
            <a:ext cx="64927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</a:t>
            </a:r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</a:rPr>
              <a:t>- развитие 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имущественных и земельных отношений в муниципальном образовании </a:t>
            </a:r>
            <a:r>
              <a:rPr lang="ru-RU" sz="1300" dirty="0" err="1">
                <a:solidFill>
                  <a:schemeClr val="accent6">
                    <a:lumMod val="50000"/>
                  </a:schemeClr>
                </a:solidFill>
              </a:rPr>
              <a:t>Варгашинский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 район для обеспечения решения социально-экономических задач;</a:t>
            </a:r>
          </a:p>
          <a:p>
            <a:pPr lvl="0"/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</a:rPr>
              <a:t>- повышение 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эффективности использования муниципального имущества </a:t>
            </a:r>
            <a:r>
              <a:rPr lang="ru-RU" sz="1300" dirty="0" err="1">
                <a:solidFill>
                  <a:schemeClr val="accent6">
                    <a:lumMod val="50000"/>
                  </a:schemeClr>
                </a:solidFill>
              </a:rPr>
              <a:t>Варгашинского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</a:rPr>
              <a:t>района;</a:t>
            </a:r>
          </a:p>
          <a:p>
            <a:pPr lvl="0"/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</a:rPr>
              <a:t>- обеспечение 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достоверности информации о составе и характеристиках муниципального имущества и земельных участков </a:t>
            </a:r>
            <a:r>
              <a:rPr lang="ru-RU" sz="1300" dirty="0" err="1">
                <a:solidFill>
                  <a:schemeClr val="accent6">
                    <a:lumMod val="50000"/>
                  </a:schemeClr>
                </a:solidFill>
              </a:rPr>
              <a:t>Варгашинского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 района и защита прав муниципальной собственности </a:t>
            </a:r>
            <a:r>
              <a:rPr lang="ru-RU" sz="1300" dirty="0" err="1">
                <a:solidFill>
                  <a:schemeClr val="accent6">
                    <a:lumMod val="50000"/>
                  </a:schemeClr>
                </a:solidFill>
              </a:rPr>
              <a:t>Варгашинского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 района;</a:t>
            </a:r>
          </a:p>
          <a:p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</a:rPr>
              <a:t>- обеспечение 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устойчивости бюджетной системы </a:t>
            </a:r>
            <a:r>
              <a:rPr lang="ru-RU" sz="1300" dirty="0" err="1">
                <a:solidFill>
                  <a:schemeClr val="accent6">
                    <a:lumMod val="50000"/>
                  </a:schemeClr>
                </a:solidFill>
              </a:rPr>
              <a:t>Варгашинского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</a:rPr>
              <a:t>района.</a:t>
            </a:r>
            <a:endParaRPr lang="ru-RU" sz="13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530e000758e6a409a07ad681db8be3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176" y="947251"/>
            <a:ext cx="2226449" cy="1833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16354" y="3221236"/>
            <a:ext cx="1847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cap="none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986" y="2955529"/>
            <a:ext cx="804843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- вовлечение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земельных участков и объектов недвижимости в хозяйственный оборот, увеличение доходов от использования земельных участков и объектов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недвижимости;</a:t>
            </a: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- паспортизация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объектов муниципальной собственности, регистрация права собственности 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Варгашинского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района на объекты недвижимости, в том числе земельные участки, </a:t>
            </a: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относящиеся к муниципальной собственности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Варгашинского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района;</a:t>
            </a: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- проведение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мероприятий по оптимизации состава муниципального 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имущества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Варгашинского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района;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- обеспечение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сохранности и эффективного использования муниципального 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имущества </a:t>
            </a:r>
            <a:r>
              <a:rPr lang="ru-RU" sz="1400" dirty="0" err="1">
                <a:solidFill>
                  <a:schemeClr val="accent1">
                    <a:lumMod val="75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района;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- повышение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качества управления муниципальным имуществом </a:t>
            </a:r>
            <a:r>
              <a:rPr lang="ru-RU" sz="1400" dirty="0" err="1">
                <a:solidFill>
                  <a:schemeClr val="accent1">
                    <a:lumMod val="75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района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и земельными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ресурсами;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- повышение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качества администрирования доходов от муниципального имущества 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Варгашинского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района и земельных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ресурсов;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- осуществление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земельного контроля за использованием земельных участков 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границах сельских поселений </a:t>
            </a:r>
            <a:r>
              <a:rPr lang="ru-RU" sz="1400" dirty="0" err="1">
                <a:solidFill>
                  <a:schemeClr val="accent1">
                    <a:lumMod val="75000"/>
                  </a:schemeClr>
                </a:solidFill>
              </a:rPr>
              <a:t>Варгашинского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 района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973" y="40094"/>
            <a:ext cx="8875505" cy="79661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</a:t>
            </a:r>
            <a:r>
              <a:rPr lang="ru-RU" b="1" dirty="0" smtClean="0">
                <a:solidFill>
                  <a:schemeClr val="accent1"/>
                </a:solidFill>
              </a:rPr>
              <a:t>РАЙОНА 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«Управление и распоряжение муниципальным имуществом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 и земельными участками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Варгашинского</a:t>
            </a:r>
            <a:r>
              <a:rPr lang="ru-RU" b="1" dirty="0" smtClean="0">
                <a:solidFill>
                  <a:schemeClr val="accent1"/>
                </a:solidFill>
              </a:rPr>
              <a:t> района»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85" y="75726"/>
            <a:ext cx="652145" cy="757135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6876256" y="3850490"/>
            <a:ext cx="2016224" cy="669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28284" y="4797152"/>
            <a:ext cx="1512168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6,6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тыс. руб.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28284" y="5517232"/>
            <a:ext cx="1512168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год</a:t>
            </a:r>
            <a:b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6,6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тыс. руб.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28284" y="6204804"/>
            <a:ext cx="1512168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2020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год</a:t>
            </a:r>
            <a:b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6,6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тыс. руб.</a:t>
            </a:r>
          </a:p>
        </p:txBody>
      </p:sp>
      <p:cxnSp>
        <p:nvCxnSpPr>
          <p:cNvPr id="16" name="Прямая соединительная линия 15"/>
          <p:cNvCxnSpPr>
            <a:endCxn id="3" idx="0"/>
          </p:cNvCxnSpPr>
          <p:nvPr/>
        </p:nvCxnSpPr>
        <p:spPr>
          <a:xfrm>
            <a:off x="7884368" y="4519865"/>
            <a:ext cx="0" cy="27728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3" idx="2"/>
            <a:endCxn id="13" idx="0"/>
          </p:cNvCxnSpPr>
          <p:nvPr/>
        </p:nvCxnSpPr>
        <p:spPr>
          <a:xfrm>
            <a:off x="7884368" y="5254352"/>
            <a:ext cx="0" cy="26288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884368" y="5974432"/>
            <a:ext cx="0" cy="23037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249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325835" y="334110"/>
            <a:ext cx="8513365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</a:t>
            </a:r>
            <a:endParaRPr lang="ru-RU" b="1" dirty="0" smtClean="0">
              <a:solidFill>
                <a:schemeClr val="accent1"/>
              </a:solidFill>
            </a:endParaRP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«Организация проведения мероприятий по отлову и содержанию </a:t>
            </a:r>
          </a:p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безнадзорных животных на территории </a:t>
            </a:r>
            <a:r>
              <a:rPr lang="ru-RU" b="1" dirty="0" err="1" smtClean="0">
                <a:solidFill>
                  <a:schemeClr val="accent1"/>
                </a:solidFill>
              </a:rPr>
              <a:t>Варгашинского</a:t>
            </a:r>
            <a:r>
              <a:rPr lang="ru-RU" b="1" dirty="0" smtClean="0">
                <a:solidFill>
                  <a:schemeClr val="accent1"/>
                </a:solidFill>
              </a:rPr>
              <a:t> района»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5835" y="1598290"/>
            <a:ext cx="8513365" cy="499906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48" y="387241"/>
            <a:ext cx="761905" cy="89149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4401" y="1831293"/>
            <a:ext cx="106567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8643" y="1816345"/>
            <a:ext cx="7488832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- создание благоприятных условий проживания граждан за счет сокращения численности безнадзорных животных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- обеспечение санитарно-эпидемиологической безопасности района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9453" y="3060248"/>
            <a:ext cx="1569404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Задачи</a:t>
            </a:r>
            <a:endParaRPr lang="ru-RU" sz="3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10308" y="4653136"/>
            <a:ext cx="3228056" cy="12961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</a:t>
            </a:r>
          </a:p>
          <a:p>
            <a:pPr algn="ctr"/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 на 2018 год – 6,0 тыс. руб.</a:t>
            </a:r>
            <a:endParaRPr lang="ru-RU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27074" y="2989608"/>
            <a:ext cx="7202477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 упорядочение содержания безнадзорных животных на территории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Варгашинского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района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 отлов и содержание безнадзорных животных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904008"/>
            <a:ext cx="4969622" cy="257108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50696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АДМИНИСТРАТИВНО-ТЕРРИТОРИАЛЬНОЕ ДЕЛЕНИЕ ВАРГАШИНСКОГО РАЙОНА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8" y="1568746"/>
            <a:ext cx="8428892" cy="510061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1568746"/>
            <a:ext cx="457200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i="1" dirty="0" smtClean="0">
                <a:solidFill>
                  <a:srgbClr val="002060"/>
                </a:solidFill>
              </a:rPr>
              <a:t>Площадь Варгашинского района </a:t>
            </a:r>
            <a:r>
              <a:rPr lang="ru-RU" sz="1700" i="1" dirty="0" smtClean="0">
                <a:solidFill>
                  <a:srgbClr val="002060"/>
                </a:solidFill>
              </a:rPr>
              <a:t>– 298 186 га.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Территорию Варгашинского района образуют 18 сельских поселений и 1 городское поселение (центр рабочий поселок Варгаши). Количество населенных пунктов – 53.</a:t>
            </a:r>
          </a:p>
          <a:p>
            <a:pPr algn="ctr"/>
            <a:r>
              <a:rPr lang="ru-RU" sz="1700" b="1" i="1" dirty="0" smtClean="0">
                <a:solidFill>
                  <a:srgbClr val="002060"/>
                </a:solidFill>
              </a:rPr>
              <a:t>Численность населения </a:t>
            </a:r>
            <a:r>
              <a:rPr lang="ru-RU" sz="1700" i="1" dirty="0" smtClean="0">
                <a:solidFill>
                  <a:srgbClr val="002060"/>
                </a:solidFill>
              </a:rPr>
              <a:t>= 18 857 человек, из них городское – 9 220, сельское – 9 637.  В том числе: дети – 3912 человек, трудоспособное население  - 9623 человек, пенсионеры – 5317 человек.</a:t>
            </a:r>
          </a:p>
          <a:p>
            <a:pPr algn="ctr"/>
            <a:r>
              <a:rPr lang="ru-RU" sz="1700" b="1" i="1" dirty="0" smtClean="0">
                <a:solidFill>
                  <a:srgbClr val="002060"/>
                </a:solidFill>
              </a:rPr>
              <a:t>Распределение  трудовых ресурсов: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Численность трудовых ресурсов – 9930;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Численность экономически активного населения – 8240;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Среднегодовая общая численность безработных – 760;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Численность зарегистрированных безработных </a:t>
            </a:r>
            <a:r>
              <a:rPr lang="ru-RU" sz="1700" i="1" smtClean="0">
                <a:solidFill>
                  <a:srgbClr val="002060"/>
                </a:solidFill>
              </a:rPr>
              <a:t>– 121.</a:t>
            </a:r>
            <a:endParaRPr lang="ru-RU" sz="1700" i="1" dirty="0" smtClean="0">
              <a:solidFill>
                <a:srgbClr val="002060"/>
              </a:solidFill>
            </a:endParaRPr>
          </a:p>
          <a:p>
            <a:pPr algn="ctr"/>
            <a:endParaRPr lang="ru-RU" sz="1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95" y="364094"/>
            <a:ext cx="761905" cy="9396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5112568" cy="562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60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3528" y="1628800"/>
            <a:ext cx="8515672" cy="49244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3610" y="2740655"/>
            <a:ext cx="8142287" cy="380365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endParaRPr lang="ru-RU" dirty="0" smtClean="0"/>
          </a:p>
          <a:p>
            <a:pPr algn="ctr" eaLnBrk="1" hangingPunct="1"/>
            <a:endParaRPr lang="ru-RU" altLang="ru-RU" b="1" dirty="0" smtClean="0">
              <a:solidFill>
                <a:srgbClr val="000000"/>
              </a:solidFill>
            </a:endParaRPr>
          </a:p>
          <a:p>
            <a:pPr algn="ctr" eaLnBrk="1" hangingPunct="1"/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Брошюра подготовлена Финансовым отделом Администрации Варгашинского района Курганской области</a:t>
            </a:r>
          </a:p>
          <a:p>
            <a:pPr algn="ctr" eaLnBrk="1" hangingPunct="1"/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ул.Чкалова,22,  р.п. Варгаши,  641230</a:t>
            </a:r>
          </a:p>
          <a:p>
            <a:pPr algn="ctr" eaLnBrk="1" hangingPunct="1"/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телефон (8-35233) 2-06-45 </a:t>
            </a:r>
          </a:p>
          <a:p>
            <a:pPr algn="ctr"/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ф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акс (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8-35233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) 2-10-59</a:t>
            </a:r>
          </a:p>
          <a:p>
            <a:pPr algn="ctr" eaLnBrk="1" hangingPunct="1"/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r>
              <a:rPr lang="fr-FR" altLang="ru-RU" b="1" dirty="0" smtClean="0">
                <a:solidFill>
                  <a:schemeClr val="accent2">
                    <a:lumMod val="75000"/>
                  </a:schemeClr>
                </a:solidFill>
              </a:rPr>
              <a:t>-mail: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ru-RU" b="1" dirty="0" smtClean="0">
                <a:solidFill>
                  <a:schemeClr val="accent2">
                    <a:lumMod val="75000"/>
                  </a:schemeClr>
                </a:solidFill>
              </a:rPr>
              <a:t>raifo4503@mail.ru</a:t>
            </a:r>
            <a:endParaRPr lang="ru-RU" alt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1844824"/>
            <a:ext cx="8092995" cy="10668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Официальный сайт Администрации Варгашинского района</a:t>
            </a:r>
          </a:p>
          <a:p>
            <a:pPr algn="ctr"/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http://www.45</a:t>
            </a:r>
            <a:r>
              <a:rPr lang="ru-RU" sz="22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варгаши.рф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334110"/>
            <a:ext cx="851567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/>
                </a:solidFill>
              </a:rPr>
              <a:t>ОТКРЫТЫЕ ИНФОРМАЦИОННЫЕ РЕСУРСЫ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361708"/>
            <a:ext cx="761905" cy="9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0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396921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ЧТО ТАКОЕ БЮДЖЕТ?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6920" y="1556792"/>
            <a:ext cx="8442279" cy="5184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71600" y="1772816"/>
            <a:ext cx="672879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БЮДЖЕТ</a:t>
            </a:r>
            <a:r>
              <a:rPr lang="ru-RU" dirty="0" smtClean="0"/>
              <a:t>–форма </a:t>
            </a:r>
            <a:r>
              <a:rPr lang="ru-RU" dirty="0"/>
              <a:t>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4515" y="3018668"/>
            <a:ext cx="7690084" cy="10363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Составление проекта бюджета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Непосредственное составление бюджета Варгашинского района осуществляет Финансовый отдел Администрации Варгашинского района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3229708" y="4840514"/>
            <a:ext cx="304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04773" y="4220028"/>
            <a:ext cx="7481446" cy="10091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Рассмотрение</a:t>
            </a:r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 проекта бюджета</a:t>
            </a:r>
          </a:p>
          <a:p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Одобренный Администрацией Варгашинского района проект решения о бюджете  вносится Главой Варгашинского района на рассмотрение Варгашинской районной Думы</a:t>
            </a:r>
            <a:endParaRPr lang="ru-RU" sz="17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164807" y="5373216"/>
            <a:ext cx="7109792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Утверждение</a:t>
            </a:r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 бюджета</a:t>
            </a:r>
          </a:p>
          <a:p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Решение о бюджете Варгашинского района на очередной финансовый год и плановый период утверждается депутатами Варгашинской районной Думы и передается для обнародования в Информационный бюллетень «</a:t>
            </a:r>
            <a:r>
              <a:rPr lang="ru-RU" sz="1700" dirty="0" err="1" smtClean="0">
                <a:solidFill>
                  <a:schemeClr val="tx2">
                    <a:lumMod val="75000"/>
                  </a:schemeClr>
                </a:solidFill>
              </a:rPr>
              <a:t>Варгашинский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 вестник»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804773" y="4094544"/>
            <a:ext cx="242316" cy="2509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361360" y="5249455"/>
            <a:ext cx="242316" cy="2509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95" y="364094"/>
            <a:ext cx="761905" cy="9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329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tx2"/>
                </a:solidFill>
              </a:rPr>
              <a:t>ПАРАМЕТРЫ БЮДЖЕТА ВАРГАШИНСКОГО РАЙОНА, 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ТЫС. РУБ.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4258" y="1679482"/>
            <a:ext cx="8428892" cy="4876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6221"/>
            <a:ext cx="761905" cy="939683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654269" y="1988840"/>
            <a:ext cx="7848871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ДОХОДЫ –РАСХОДЫ = ДЕФИЦИТ/ПРОФИЦИТ</a:t>
            </a:r>
            <a:endParaRPr lang="ru-RU" dirty="0"/>
          </a:p>
          <a:p>
            <a:pPr algn="ctr"/>
            <a:r>
              <a:rPr lang="ru-RU" dirty="0"/>
              <a:t>Если расходы превышают доходы складывается дефицит, если они меньше доходов –профицит</a:t>
            </a: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9342878"/>
              </p:ext>
            </p:extLst>
          </p:nvPr>
        </p:nvGraphicFramePr>
        <p:xfrm>
          <a:off x="1115616" y="3140968"/>
          <a:ext cx="712879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9882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ИЗ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ЧЕГО ФОРМИРУЕТСЯ БЮДЖЕТ ВАРГАШИНСКОГО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РАЙОНА?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8" y="1500110"/>
            <a:ext cx="8428892" cy="5184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83" y="366472"/>
            <a:ext cx="761905" cy="939683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172213" y="1628800"/>
            <a:ext cx="7072195" cy="6858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ДОХОДЫ БЮДЖЕТА</a:t>
            </a:r>
            <a:r>
              <a:rPr lang="ru-RU" dirty="0" smtClean="0">
                <a:solidFill>
                  <a:srgbClr val="002060"/>
                </a:solidFill>
              </a:rPr>
              <a:t>– поступающие в бюджет денежные средства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1709790" y="2348316"/>
            <a:ext cx="484632" cy="489204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223678" y="2338038"/>
            <a:ext cx="484632" cy="489204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082647" y="2338038"/>
            <a:ext cx="484632" cy="489204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0308" y="2827242"/>
            <a:ext cx="2505508" cy="362609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Налоговые доходы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</a:rPr>
              <a:t>Доходы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от предусмотренных Законодательством РФ федеральных налогов и сборов, в том числе от налогов, предусмотренных специальными налоговыми режимами, и законодательством Курганской области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31840" y="2837520"/>
            <a:ext cx="2952328" cy="361581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Неналоговые доходы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Платежи, которые включают в себя безвозмездные операции от прямого предоставления государством в пользование имуществом и природных ресурсов от различного вида услуг, а также платежи в виде штрафов или иных санкций за нарушение Законодательства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2837520"/>
            <a:ext cx="2448272" cy="361581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Безвозмездные поступления</a:t>
            </a:r>
          </a:p>
          <a:p>
            <a:pPr algn="ctr"/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дотации, субсидии, субвенции, межбюджетные трансферты из бюджетов вышестоящего уровня; безвозмездные поступления от физических и юридических лиц, в том числе добровольные пожертвования.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ДОХОДЫ БЮДЖЕТА ВАРГАШИНСКОГО РАЙОНА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НА 2018-2020 ГГ.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993" y="1676400"/>
            <a:ext cx="8712968" cy="499296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2" y="361708"/>
            <a:ext cx="761905" cy="939683"/>
          </a:xfrm>
          <a:prstGeom prst="rect">
            <a:avLst/>
          </a:prstGeom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0282783"/>
              </p:ext>
            </p:extLst>
          </p:nvPr>
        </p:nvGraphicFramePr>
        <p:xfrm>
          <a:off x="410308" y="2801280"/>
          <a:ext cx="2865548" cy="2211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1292571"/>
              </p:ext>
            </p:extLst>
          </p:nvPr>
        </p:nvGraphicFramePr>
        <p:xfrm>
          <a:off x="234189" y="2801280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02049"/>
              </p:ext>
            </p:extLst>
          </p:nvPr>
        </p:nvGraphicFramePr>
        <p:xfrm>
          <a:off x="6085565" y="303092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521572"/>
              </p:ext>
            </p:extLst>
          </p:nvPr>
        </p:nvGraphicFramePr>
        <p:xfrm>
          <a:off x="6182816" y="278092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705444" y="2271125"/>
            <a:ext cx="1563266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2018 год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5445966"/>
              </p:ext>
            </p:extLst>
          </p:nvPr>
        </p:nvGraphicFramePr>
        <p:xfrm>
          <a:off x="3247936" y="2852936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971670" y="4794974"/>
            <a:ext cx="10728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Налоговые</a:t>
            </a:r>
            <a:endParaRPr lang="ru-RU" sz="13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992303" y="4908789"/>
            <a:ext cx="95134" cy="10048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039870" y="4812449"/>
            <a:ext cx="120513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Неналоговые</a:t>
            </a:r>
            <a:endParaRPr lang="ru-RU" sz="13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245001" y="4908789"/>
            <a:ext cx="95134" cy="10048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876536" y="4890925"/>
            <a:ext cx="95134" cy="10048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5346761" y="4794973"/>
            <a:ext cx="26096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Безвозмездные поступления</a:t>
            </a:r>
            <a:endParaRPr lang="ru-RU" sz="13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843121" y="2267136"/>
            <a:ext cx="1563266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2019 </a:t>
            </a:r>
            <a:r>
              <a:rPr lang="ru-RU" b="1" dirty="0">
                <a:solidFill>
                  <a:schemeClr val="accent1"/>
                </a:solidFill>
              </a:rPr>
              <a:t>год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876256" y="2267136"/>
            <a:ext cx="1563266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2020 </a:t>
            </a:r>
            <a:r>
              <a:rPr lang="ru-RU" b="1" dirty="0">
                <a:solidFill>
                  <a:schemeClr val="accent1"/>
                </a:solidFill>
              </a:rPr>
              <a:t>год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58234" y="5373216"/>
            <a:ext cx="2312546" cy="57606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Всего доходов 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392 366,5 тыс. руб.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543765" y="5373216"/>
            <a:ext cx="2312546" cy="57606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Всего доходов 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334 257,7 тыс. руб.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501616" y="5315835"/>
            <a:ext cx="2312546" cy="57606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Всего доходов 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331 068,5 тыс. руб.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55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СТРУКТУРА ДОХОДОВ БЮДЖЕТА ВАРГАШИНСКОГО РАЙОНА НА 2018 ГОД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652" y="1713767"/>
            <a:ext cx="8428892" cy="4876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chemeClr val="bg1"/>
                </a:solidFill>
              </a:rPr>
              <a:t>лиц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77" y="364094"/>
            <a:ext cx="761905" cy="93968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114460" y="1689427"/>
            <a:ext cx="29712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Доходы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бюджета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 rot="8987222">
            <a:off x="3198442" y="2630275"/>
            <a:ext cx="457200" cy="4572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триховая стрелка вправо 12"/>
          <p:cNvSpPr/>
          <p:nvPr/>
        </p:nvSpPr>
        <p:spPr>
          <a:xfrm rot="1722083">
            <a:off x="5546840" y="2596431"/>
            <a:ext cx="457200" cy="4572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5614144" y="3040887"/>
            <a:ext cx="3124200" cy="533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СОБСТВЕННЫЕ ДОХОДЫ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5465143" y="3628935"/>
            <a:ext cx="3276600" cy="287346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Налог на доходы физических лиц 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– 46 039,0 </a:t>
            </a:r>
            <a:r>
              <a:rPr lang="ru-RU" sz="1700" dirty="0" err="1" smtClean="0">
                <a:solidFill>
                  <a:schemeClr val="bg1">
                    <a:lumMod val="95000"/>
                  </a:schemeClr>
                </a:solidFill>
              </a:rPr>
              <a:t>тыс.руб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Доходы от оказания платных услуг 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– 9 745,0 тыс.руб.</a:t>
            </a:r>
          </a:p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Единый налог на вмененный доход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 – 3 800,0 тыс.руб.</a:t>
            </a:r>
          </a:p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Доходы от продажи </a:t>
            </a:r>
          </a:p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и использования имущества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 – 2 804,0 тыс.руб.</a:t>
            </a:r>
          </a:p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Прочие доходы 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– 4 579,0 тыс. руб.</a:t>
            </a:r>
            <a:endParaRPr lang="ru-RU" sz="17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444877" y="3628935"/>
            <a:ext cx="3276600" cy="2873465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b="1" u="sng" dirty="0" smtClean="0">
                <a:solidFill>
                  <a:schemeClr val="bg1"/>
                </a:solidFill>
              </a:rPr>
              <a:t>СУБСИДИИ </a:t>
            </a:r>
            <a:r>
              <a:rPr lang="ru-RU" sz="1700" b="1" dirty="0" smtClean="0">
                <a:solidFill>
                  <a:schemeClr val="bg1"/>
                </a:solidFill>
              </a:rPr>
              <a:t>19 175,9 тыс. руб.</a:t>
            </a:r>
            <a:br>
              <a:rPr lang="ru-RU" sz="1700" b="1" dirty="0" smtClean="0">
                <a:solidFill>
                  <a:schemeClr val="bg1"/>
                </a:solidFill>
              </a:rPr>
            </a:br>
            <a:r>
              <a:rPr lang="ru-RU" sz="1700" b="1" u="sng" dirty="0" smtClean="0">
                <a:solidFill>
                  <a:schemeClr val="bg1"/>
                </a:solidFill>
              </a:rPr>
              <a:t>СУБВЕНЦИИ </a:t>
            </a:r>
            <a:r>
              <a:rPr lang="ru-RU" sz="1700" b="1" dirty="0" smtClean="0">
                <a:solidFill>
                  <a:schemeClr val="bg1"/>
                </a:solidFill>
              </a:rPr>
              <a:t>148 109,3 тыс. руб.</a:t>
            </a:r>
            <a:br>
              <a:rPr lang="ru-RU" sz="1700" b="1" dirty="0" smtClean="0">
                <a:solidFill>
                  <a:schemeClr val="bg1"/>
                </a:solidFill>
              </a:rPr>
            </a:br>
            <a:r>
              <a:rPr lang="ru-RU" sz="1700" b="1" u="sng" dirty="0" smtClean="0">
                <a:solidFill>
                  <a:schemeClr val="bg1"/>
                </a:solidFill>
              </a:rPr>
              <a:t>ДОТАЦИИ</a:t>
            </a:r>
            <a:r>
              <a:rPr lang="ru-RU" sz="1700" b="1" dirty="0" smtClean="0">
                <a:solidFill>
                  <a:schemeClr val="bg1"/>
                </a:solidFill>
              </a:rPr>
              <a:t> </a:t>
            </a:r>
            <a:r>
              <a:rPr lang="ru-RU" sz="1700" dirty="0" smtClean="0">
                <a:solidFill>
                  <a:schemeClr val="bg1"/>
                </a:solidFill>
              </a:rPr>
              <a:t>на выравнивание бюджетной обеспеченности субъектов РФ </a:t>
            </a:r>
            <a:r>
              <a:rPr lang="ru-RU" sz="1700" b="1" dirty="0" smtClean="0">
                <a:solidFill>
                  <a:schemeClr val="bg1"/>
                </a:solidFill>
              </a:rPr>
              <a:t>131 284,0 тыс. руб.</a:t>
            </a:r>
            <a:br>
              <a:rPr lang="ru-RU" sz="1700" b="1" dirty="0" smtClean="0">
                <a:solidFill>
                  <a:schemeClr val="bg1"/>
                </a:solidFill>
              </a:rPr>
            </a:br>
            <a:endParaRPr lang="ru-RU" sz="1700" b="1" u="sng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597277" y="3050322"/>
            <a:ext cx="3124200" cy="533400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БЕЗВОЗМЕЗДНЫЕ ПЕРЕЧИСЛЕНИЯ</a:t>
            </a: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2023143210"/>
              </p:ext>
            </p:extLst>
          </p:nvPr>
        </p:nvGraphicFramePr>
        <p:xfrm>
          <a:off x="3200400" y="2819400"/>
          <a:ext cx="2743200" cy="15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958" y="1744849"/>
            <a:ext cx="1951386" cy="13271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17" y="1744850"/>
            <a:ext cx="1943559" cy="126372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6612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graphicFrame>
        <p:nvGraphicFramePr>
          <p:cNvPr id="4678" name="Group 5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611901"/>
              </p:ext>
            </p:extLst>
          </p:nvPr>
        </p:nvGraphicFramePr>
        <p:xfrm>
          <a:off x="258906" y="707817"/>
          <a:ext cx="8731696" cy="6177567"/>
        </p:xfrm>
        <a:graphic>
          <a:graphicData uri="http://schemas.openxmlformats.org/drawingml/2006/table">
            <a:tbl>
              <a:tblPr/>
              <a:tblGrid>
                <a:gridCol w="423868"/>
                <a:gridCol w="5397263"/>
                <a:gridCol w="1018698"/>
                <a:gridCol w="945934"/>
                <a:gridCol w="945933"/>
              </a:tblGrid>
              <a:tr h="322761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и сборы, установленные законодательством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бюджетов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852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муниципальных районов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городских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сельских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3419">
                <a:tc rowSpan="1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Федеральные</a:t>
                      </a: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4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доходы от уплаты акцизов на нефтепродукты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0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: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2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налог на доходы физических лиц, взимаемый на территориях городских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79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налог на доходы физических лиц, взимаемый на территориях сельских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0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со специальными налоговыми режимами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том числе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4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единый налог на вмененный доход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28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налог, взимаемый в связи с применением патентной системы налогообложения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2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единый сельскохозяйственный налог, взимаемый на территориях городских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2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единый сельскохозяйственный налог, взимаемый на территориях сельских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0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том числе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144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в зависимости от установленных полномочий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01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Местные</a:t>
                      </a: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4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410308" y="23270"/>
            <a:ext cx="8428892" cy="5486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КАК ЗАЧИСЛЯЮТСЯ НАЛОГИ НА ТЕРРИТОРИИ ВАРГАШИНСКОГО РАЙОНА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74" y="29050"/>
            <a:ext cx="504057" cy="54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7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2444</TotalTime>
  <Words>3578</Words>
  <Application>Microsoft Office PowerPoint</Application>
  <PresentationFormat>Экран (4:3)</PresentationFormat>
  <Paragraphs>599</Paragraphs>
  <Slides>30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Бюджет для граждан</vt:lpstr>
      <vt:lpstr>Презентация PowerPoint</vt:lpstr>
      <vt:lpstr>Вапропропро</vt:lpstr>
      <vt:lpstr>Вапропропро</vt:lpstr>
      <vt:lpstr>Вапропропро</vt:lpstr>
      <vt:lpstr>Вапропропро</vt:lpstr>
      <vt:lpstr>Вапропропро</vt:lpstr>
      <vt:lpstr>Вапропропро</vt:lpstr>
      <vt:lpstr>Презентация PowerPoint</vt:lpstr>
      <vt:lpstr>Вапропропро</vt:lpstr>
      <vt:lpstr>Презентация PowerPoint</vt:lpstr>
      <vt:lpstr>Вапропропро</vt:lpstr>
      <vt:lpstr>Вапропропро</vt:lpstr>
      <vt:lpstr>Вапропропро</vt:lpstr>
      <vt:lpstr>Вапропропро</vt:lpstr>
      <vt:lpstr>Вапропропро</vt:lpstr>
      <vt:lpstr>Вапропропро</vt:lpstr>
      <vt:lpstr>Презентация PowerPoint</vt:lpstr>
      <vt:lpstr>Презентация PowerPoint</vt:lpstr>
      <vt:lpstr>Вапропропро</vt:lpstr>
      <vt:lpstr>Презентация PowerPoint</vt:lpstr>
      <vt:lpstr>Презентация PowerPoint</vt:lpstr>
      <vt:lpstr>Вапропропро</vt:lpstr>
      <vt:lpstr>Вапропропро</vt:lpstr>
      <vt:lpstr>Презентация PowerPoint</vt:lpstr>
      <vt:lpstr>Презентация PowerPoint</vt:lpstr>
      <vt:lpstr>Презентация PowerPoint</vt:lpstr>
      <vt:lpstr>Презентация PowerPoint</vt:lpstr>
      <vt:lpstr>Вапропропро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Ольга Викторовна Тихонова</dc:creator>
  <cp:lastModifiedBy>raifo450307</cp:lastModifiedBy>
  <cp:revision>139</cp:revision>
  <cp:lastPrinted>2017-11-27T10:01:20Z</cp:lastPrinted>
  <dcterms:created xsi:type="dcterms:W3CDTF">2016-11-15T08:05:44Z</dcterms:created>
  <dcterms:modified xsi:type="dcterms:W3CDTF">2017-12-05T04:04:45Z</dcterms:modified>
</cp:coreProperties>
</file>