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9" r:id="rId3"/>
    <p:sldId id="260" r:id="rId4"/>
    <p:sldId id="261" r:id="rId5"/>
    <p:sldId id="271" r:id="rId6"/>
    <p:sldId id="263" r:id="rId7"/>
    <p:sldId id="264" r:id="rId8"/>
    <p:sldId id="265" r:id="rId9"/>
    <p:sldId id="289" r:id="rId10"/>
    <p:sldId id="287" r:id="rId11"/>
    <p:sldId id="288" r:id="rId12"/>
    <p:sldId id="266" r:id="rId13"/>
    <p:sldId id="267" r:id="rId14"/>
    <p:sldId id="269" r:id="rId15"/>
    <p:sldId id="272" r:id="rId16"/>
    <p:sldId id="286" r:id="rId17"/>
    <p:sldId id="273" r:id="rId18"/>
    <p:sldId id="274" r:id="rId19"/>
    <p:sldId id="278" r:id="rId20"/>
    <p:sldId id="282" r:id="rId21"/>
    <p:sldId id="283" r:id="rId22"/>
    <p:sldId id="284" r:id="rId23"/>
    <p:sldId id="285" r:id="rId24"/>
    <p:sldId id="290" r:id="rId25"/>
  </p:sldIdLst>
  <p:sldSz cx="9144000" cy="6858000" type="screen4x3"/>
  <p:notesSz cx="67818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88" autoAdjust="0"/>
  </p:normalViewPr>
  <p:slideViewPr>
    <p:cSldViewPr>
      <p:cViewPr varScale="1">
        <p:scale>
          <a:sx n="98" d="100"/>
          <a:sy n="98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Лист2!$B$5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0151506648173112E-2"/>
                  <c:y val="-1.46140092961247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364802536258856E-3"/>
                  <c:y val="-1.37662352761837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Лист2!$C$4:$E$4</c:f>
              <c:strCache>
                <c:ptCount val="3"/>
                <c:pt idx="0">
                  <c:v>2015 год (фактическое исполнение)</c:v>
                </c:pt>
                <c:pt idx="1">
                  <c:v>2016 год (ожидаемое исполнение)</c:v>
                </c:pt>
                <c:pt idx="2">
                  <c:v>2017 год (прогноз)</c:v>
                </c:pt>
              </c:strCache>
            </c:strRef>
          </c:cat>
          <c:val>
            <c:numRef>
              <c:f>Лист2!$C$5:$E$5</c:f>
              <c:numCache>
                <c:formatCode>0</c:formatCode>
                <c:ptCount val="3"/>
                <c:pt idx="0">
                  <c:v>460542</c:v>
                </c:pt>
                <c:pt idx="1">
                  <c:v>488869</c:v>
                </c:pt>
                <c:pt idx="2">
                  <c:v>399908</c:v>
                </c:pt>
              </c:numCache>
            </c:numRef>
          </c:val>
        </c:ser>
        <c:ser>
          <c:idx val="1"/>
          <c:order val="1"/>
          <c:tx>
            <c:strRef>
              <c:f>Лист2!$B$6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181702605781489E-2"/>
                  <c:y val="-4.41843671116645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45466311303326E-2"/>
                  <c:y val="-2.5137710796991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111107929588576E-2"/>
                  <c:y val="-3.4397017902403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Лист2!$C$4:$E$4</c:f>
              <c:strCache>
                <c:ptCount val="3"/>
                <c:pt idx="0">
                  <c:v>2015 год (фактическое исполнение)</c:v>
                </c:pt>
                <c:pt idx="1">
                  <c:v>2016 год (ожидаемое исполнение)</c:v>
                </c:pt>
                <c:pt idx="2">
                  <c:v>2017 год (прогноз)</c:v>
                </c:pt>
              </c:strCache>
            </c:strRef>
          </c:cat>
          <c:val>
            <c:numRef>
              <c:f>Лист2!$C$6:$E$6</c:f>
              <c:numCache>
                <c:formatCode>0</c:formatCode>
                <c:ptCount val="3"/>
                <c:pt idx="0">
                  <c:v>461514</c:v>
                </c:pt>
                <c:pt idx="1">
                  <c:v>493273</c:v>
                </c:pt>
                <c:pt idx="2">
                  <c:v>399908</c:v>
                </c:pt>
              </c:numCache>
            </c:numRef>
          </c:val>
        </c:ser>
        <c:ser>
          <c:idx val="2"/>
          <c:order val="2"/>
          <c:tx>
            <c:strRef>
              <c:f>Лист2!$B$7</c:f>
              <c:strCache>
                <c:ptCount val="1"/>
                <c:pt idx="0">
                  <c:v>Дефицит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8888888888888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0000000000000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-4.6296296296295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Лист2!$C$4:$E$4</c:f>
              <c:strCache>
                <c:ptCount val="3"/>
                <c:pt idx="0">
                  <c:v>2015 год (фактическое исполнение)</c:v>
                </c:pt>
                <c:pt idx="1">
                  <c:v>2016 год (ожидаемое исполнение)</c:v>
                </c:pt>
                <c:pt idx="2">
                  <c:v>2017 год (прогноз)</c:v>
                </c:pt>
              </c:strCache>
            </c:strRef>
          </c:cat>
          <c:val>
            <c:numRef>
              <c:f>Лист2!$C$7:$E$7</c:f>
              <c:numCache>
                <c:formatCode>0</c:formatCode>
                <c:ptCount val="3"/>
                <c:pt idx="0">
                  <c:v>972</c:v>
                </c:pt>
                <c:pt idx="1">
                  <c:v>4404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01568896"/>
        <c:axId val="101570432"/>
        <c:axId val="0"/>
      </c:bar3DChart>
      <c:catAx>
        <c:axId val="1015688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1570432"/>
        <c:crosses val="autoZero"/>
        <c:auto val="1"/>
        <c:lblAlgn val="ctr"/>
        <c:lblOffset val="100"/>
        <c:noMultiLvlLbl val="0"/>
      </c:catAx>
      <c:valAx>
        <c:axId val="101570432"/>
        <c:scaling>
          <c:orientation val="minMax"/>
          <c:max val="500000"/>
          <c:min val="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1568896"/>
        <c:crosses val="autoZero"/>
        <c:crossBetween val="between"/>
        <c:majorUnit val="100000"/>
        <c:minorUnit val="10000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88888888888889E-2"/>
          <c:y val="6.0185185185185182E-2"/>
          <c:w val="0.86095975503062117"/>
          <c:h val="0.89814814814814814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569196716340399E-2"/>
          <c:y val="9.0730608642044491E-2"/>
          <c:w val="0.86095975503062117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8.39348715425247E-2"/>
                  <c:y val="1.3074104690915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285958378652215E-2"/>
                  <c:y val="-1.79705451717760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</c:v>
                </c:pt>
                <c:pt idx="1">
                  <c:v>0.04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904021411697629"/>
          <c:y val="7.9609300566048299E-2"/>
          <c:w val="0.86095975503062117"/>
          <c:h val="0.89814814814814814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241709594772001E-2"/>
          <c:y val="6.8487992490052108E-2"/>
          <c:w val="0.86095975503062117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6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061787419175019E-2"/>
                  <c:y val="-2.3531199209774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0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</c:v>
                </c:pt>
                <c:pt idx="1">
                  <c:v>0.04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241709594772001E-2"/>
          <c:y val="6.8487992490052108E-2"/>
          <c:w val="0.86095975503062117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061787419175019E-2"/>
                  <c:y val="-2.3531199209774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</c:v>
                </c:pt>
                <c:pt idx="1">
                  <c:v>0.04</c:v>
                </c:pt>
                <c:pt idx="2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435185185185186"/>
          <c:y val="0.16250000000000001"/>
          <c:w val="0.77314814814814814"/>
          <c:h val="0.691666666666666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6.6582276173811614E-2"/>
                  <c:y val="2.50000000000000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
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5719050743657042E-2"/>
                  <c:y val="-4.6249999999999999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2"/>
                        </a:solidFill>
                      </a:rPr>
                      <a:t>
</a:t>
                    </a:r>
                    <a:r>
                      <a:rPr lang="en-US" b="1" dirty="0" smtClean="0">
                        <a:solidFill>
                          <a:schemeClr val="tx2"/>
                        </a:solidFill>
                      </a:rPr>
                      <a:t>8</a:t>
                    </a:r>
                    <a:r>
                      <a:rPr lang="ru-RU" b="1" dirty="0" smtClean="0">
                        <a:solidFill>
                          <a:schemeClr val="tx2"/>
                        </a:solidFill>
                      </a:rPr>
                      <a:t>4</a:t>
                    </a:r>
                    <a:r>
                      <a:rPr lang="en-US" b="1" dirty="0" smtClean="0">
                        <a:solidFill>
                          <a:schemeClr val="tx2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 formatCode="#,##0">
                  <c:v>59343</c:v>
                </c:pt>
                <c:pt idx="1">
                  <c:v>352030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Лист1!$A$7</c:f>
              <c:strCache>
                <c:ptCount val="1"/>
                <c:pt idx="0">
                  <c:v>Расходы, тыс.руб.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cat>
            <c:strRef>
              <c:f>Лист1!$B$6:$E$6</c:f>
              <c:strCache>
                <c:ptCount val="4"/>
                <c:pt idx="0">
                  <c:v>Ожидаемое исполнение за 2016 год</c:v>
                </c:pt>
                <c:pt idx="1">
                  <c:v>Прогноз на 2017 год</c:v>
                </c:pt>
                <c:pt idx="2">
                  <c:v>Прогноз на 2018 год</c:v>
                </c:pt>
                <c:pt idx="3">
                  <c:v>Прогноз на 2019 год</c:v>
                </c:pt>
              </c:strCache>
            </c:strRef>
          </c:cat>
          <c:val>
            <c:numRef>
              <c:f>Лист1!$B$7:$E$7</c:f>
              <c:numCache>
                <c:formatCode>#,##0.0</c:formatCode>
                <c:ptCount val="4"/>
                <c:pt idx="0">
                  <c:v>493273.4</c:v>
                </c:pt>
                <c:pt idx="1">
                  <c:v>399908.1</c:v>
                </c:pt>
                <c:pt idx="2">
                  <c:v>340637.9</c:v>
                </c:pt>
                <c:pt idx="3">
                  <c:v>335652.2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4014208"/>
        <c:axId val="44028288"/>
        <c:axId val="0"/>
      </c:bar3DChart>
      <c:catAx>
        <c:axId val="44014208"/>
        <c:scaling>
          <c:orientation val="minMax"/>
        </c:scaling>
        <c:delete val="1"/>
        <c:axPos val="b"/>
        <c:majorTickMark val="out"/>
        <c:minorTickMark val="none"/>
        <c:tickLblPos val="nextTo"/>
        <c:crossAx val="44028288"/>
        <c:crosses val="autoZero"/>
        <c:auto val="1"/>
        <c:lblAlgn val="ctr"/>
        <c:lblOffset val="100"/>
        <c:noMultiLvlLbl val="0"/>
      </c:catAx>
      <c:valAx>
        <c:axId val="44028288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ru-RU"/>
          </a:p>
        </c:txPr>
        <c:crossAx val="44014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12393704890275"/>
          <c:y val="0.32149048428581312"/>
          <c:w val="0.30122701773851179"/>
          <c:h val="0.67850951571418694"/>
        </c:manualLayout>
      </c:layout>
      <c:overlay val="0"/>
      <c:txPr>
        <a:bodyPr/>
        <a:lstStyle/>
        <a:p>
          <a:pPr>
            <a:defRPr sz="160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0.23974</cdr:x>
      <cdr:y>0.01887</cdr:y>
    </cdr:from>
    <cdr:to>
      <cdr:x>0.34822</cdr:x>
      <cdr:y>0.09434</cdr:y>
    </cdr:to>
    <cdr:sp macro="" textlink="">
      <cdr:nvSpPr>
        <cdr:cNvPr id="4" name="Прямоугольная выноска 3"/>
        <cdr:cNvSpPr/>
      </cdr:nvSpPr>
      <cdr:spPr>
        <a:xfrm xmlns:a="http://schemas.openxmlformats.org/drawingml/2006/main">
          <a:off x="2020706" y="72008"/>
          <a:ext cx="914400" cy="288032"/>
        </a:xfrm>
        <a:prstGeom xmlns:a="http://schemas.openxmlformats.org/drawingml/2006/main" prst="wedgeRectCallout">
          <a:avLst>
            <a:gd name="adj1" fmla="val -56654"/>
            <a:gd name="adj2" fmla="val 116201"/>
          </a:avLst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493 273,4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0.34851</cdr:x>
      <cdr:y>0.12727</cdr:y>
    </cdr:from>
    <cdr:to>
      <cdr:x>0.46811</cdr:x>
      <cdr:y>0.2</cdr:y>
    </cdr:to>
    <cdr:sp macro="" textlink="">
      <cdr:nvSpPr>
        <cdr:cNvPr id="5" name="Прямоугольная выноска 4"/>
        <cdr:cNvSpPr/>
      </cdr:nvSpPr>
      <cdr:spPr>
        <a:xfrm xmlns:a="http://schemas.openxmlformats.org/drawingml/2006/main">
          <a:off x="2937556" y="504056"/>
          <a:ext cx="1008112" cy="288032"/>
        </a:xfrm>
        <a:prstGeom xmlns:a="http://schemas.openxmlformats.org/drawingml/2006/main" prst="wedgeRectCallout">
          <a:avLst>
            <a:gd name="adj1" fmla="val -40896"/>
            <a:gd name="adj2" fmla="val 119224"/>
          </a:avLst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399 908,1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0.47666</cdr:x>
      <cdr:y>0.21818</cdr:y>
    </cdr:from>
    <cdr:to>
      <cdr:x>0.58771</cdr:x>
      <cdr:y>0.29091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4017676" y="864096"/>
          <a:ext cx="936104" cy="288032"/>
        </a:xfrm>
        <a:prstGeom xmlns:a="http://schemas.openxmlformats.org/drawingml/2006/main" prst="wedgeRectCallout">
          <a:avLst>
            <a:gd name="adj1" fmla="val -43082"/>
            <a:gd name="adj2" fmla="val 126396"/>
          </a:avLst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340 637,9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0.60708</cdr:x>
      <cdr:y>0.24236</cdr:y>
    </cdr:from>
    <cdr:to>
      <cdr:x>0.71814</cdr:x>
      <cdr:y>0.31783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5117050" y="924957"/>
          <a:ext cx="936104" cy="288032"/>
        </a:xfrm>
        <a:prstGeom xmlns:a="http://schemas.openxmlformats.org/drawingml/2006/main" prst="wedgeRectCallout">
          <a:avLst>
            <a:gd name="adj1" fmla="val -46206"/>
            <a:gd name="adj2" fmla="val 120387"/>
          </a:avLst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335 652,2</a:t>
          </a:r>
          <a:endParaRPr lang="ru-RU" sz="1400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11C05-EED9-45FD-B194-9A4AE039AFBF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0" y="4715153"/>
            <a:ext cx="54254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6A0E5-F6EE-43BB-8F9C-FECD88338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924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954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9BC6A-4A14-4FFD-A2CE-7A40AA269A6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6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2.jpg"/><Relationship Id="rId7" Type="http://schemas.openxmlformats.org/officeDocument/2006/relationships/image" Target="../media/image18.pn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2.pn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3.jpeg"/><Relationship Id="rId9" Type="http://schemas.openxmlformats.org/officeDocument/2006/relationships/image" Target="../media/image20.png"/><Relationship Id="rId1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hart" Target="../charts/chart8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.jp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45.mchs.gov.ru/upload/resize_cache/iblock/9bd/360_360_0/9bdfcce181f3aeb273483aba3c7c48a4.jpg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2.jp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2.png"/><Relationship Id="rId10" Type="http://schemas.openxmlformats.org/officeDocument/2006/relationships/chart" Target="../charts/chart6.xml"/><Relationship Id="rId4" Type="http://schemas.openxmlformats.org/officeDocument/2006/relationships/image" Target="../media/image13.jpeg"/><Relationship Id="rId9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image" Target="../media/image12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15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Бюджет для граждан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3810000"/>
            <a:ext cx="8229600" cy="4525963"/>
          </a:xfrm>
        </p:spPr>
        <p:txBody>
          <a:bodyPr/>
          <a:lstStyle/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 проекту решения Варгашинской </a:t>
            </a:r>
          </a:p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районной Думы «О бюджете </a:t>
            </a:r>
          </a:p>
          <a:p>
            <a:pPr algn="ctr"/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Варгашинского района на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2017 год и на плановый период 2018-2018 гг.»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838200" y="13355"/>
            <a:ext cx="5943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</a:t>
            </a:r>
          </a:p>
          <a:p>
            <a:pPr algn="ctr"/>
            <a:r>
              <a:rPr lang="ru-RU" sz="48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граждан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74157" y="1676400"/>
            <a:ext cx="6019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 проекту решения Варгашинской </a:t>
            </a:r>
          </a:p>
          <a:p>
            <a:pPr algn="ctr"/>
            <a:r>
              <a:rPr lang="ru-RU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районной Думы «О бюджете </a:t>
            </a:r>
          </a:p>
          <a:p>
            <a:pPr algn="ctr"/>
            <a:r>
              <a:rPr lang="ru-RU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Варгашинского района на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2017 год и на плановый период 2018 и 2019 годов»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715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49553" y="18864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РАСХОДЫ БЮДЖЕТА ВАРГАШИНСКОГО РАЙОНА НА 2017 ГОД, СФОРМИРОВАННЫЕ ПО РАЗДЕЛАМ</a:t>
            </a:r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399" y="1337586"/>
            <a:ext cx="8902340" cy="527194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56" y="251424"/>
            <a:ext cx="761905" cy="939683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2510258" y="1402943"/>
            <a:ext cx="2609272" cy="1608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236 319,1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тыс.руб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(59,1%)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24784" y="2527826"/>
            <a:ext cx="2297726" cy="129226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48 830,8 </a:t>
            </a: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</a:rPr>
              <a:t>тыс.руб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 (12,2%)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92510" y="3839256"/>
            <a:ext cx="2308403" cy="119371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36 850,8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тыс.руб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(9,2%)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835983" y="5032974"/>
            <a:ext cx="2315399" cy="114392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27 717,9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(6,9%)</a:t>
            </a:r>
            <a:endParaRPr lang="ru-RU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179236" y="5482129"/>
            <a:ext cx="2122630" cy="104221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23 973,8 </a:t>
            </a:r>
            <a:r>
              <a:rPr lang="ru-RU" sz="1200" dirty="0" err="1" smtClean="0">
                <a:solidFill>
                  <a:schemeClr val="bg2">
                    <a:lumMod val="25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(6,0%)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9" name="Picture 66" descr="ProCity33 - рекламно - информационный портал г. Петушки - Образование дополнительно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3302" y="1492795"/>
            <a:ext cx="1485306" cy="87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0" name="TextBox 19"/>
          <p:cNvSpPr txBox="1"/>
          <p:nvPr/>
        </p:nvSpPr>
        <p:spPr>
          <a:xfrm>
            <a:off x="1572723" y="1457041"/>
            <a:ext cx="1728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Образование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1" name="Picture 64" descr="MoneyBagsj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65175" y="2509930"/>
            <a:ext cx="923036" cy="76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4" name="TextBox 23"/>
          <p:cNvSpPr txBox="1"/>
          <p:nvPr/>
        </p:nvSpPr>
        <p:spPr>
          <a:xfrm>
            <a:off x="220546" y="1828347"/>
            <a:ext cx="1497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Межбюджетные трансферты</a:t>
            </a:r>
          </a:p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общего</a:t>
            </a:r>
          </a:p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характера </a:t>
            </a:r>
            <a:endParaRPr lang="ru-RU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5" name="Picture 58" descr="1-teatralnaya-studiya-dlya-detej-i-podrostkov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0347" y="3802746"/>
            <a:ext cx="1077219" cy="877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6" name="TextBox 25"/>
          <p:cNvSpPr txBox="1"/>
          <p:nvPr/>
        </p:nvSpPr>
        <p:spPr>
          <a:xfrm>
            <a:off x="157859" y="4706569"/>
            <a:ext cx="14978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Культура</a:t>
            </a:r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</a:rPr>
              <a:t> и </a:t>
            </a:r>
          </a:p>
          <a:p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</a:rPr>
              <a:t>кинематография</a:t>
            </a:r>
            <a:endParaRPr lang="ru-RU" sz="13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7" name="Picture 47" descr="russiacoatofarm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2826" y="5050936"/>
            <a:ext cx="939369" cy="71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8" name="TextBox 27"/>
          <p:cNvSpPr txBox="1"/>
          <p:nvPr/>
        </p:nvSpPr>
        <p:spPr>
          <a:xfrm>
            <a:off x="201453" y="5947967"/>
            <a:ext cx="2457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Общегосударственные</a:t>
            </a:r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</a:rPr>
              <a:t> вопросы</a:t>
            </a:r>
            <a:endParaRPr lang="ru-RU" sz="1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Picture 60" descr="fef27b5b3ea42a9a86ede488e285bf2d_X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93661" y="5484782"/>
            <a:ext cx="1047492" cy="67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1" name="TextBox 30"/>
          <p:cNvSpPr txBox="1"/>
          <p:nvPr/>
        </p:nvSpPr>
        <p:spPr>
          <a:xfrm>
            <a:off x="2647484" y="637045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Социальная политика</a:t>
            </a:r>
            <a:endParaRPr lang="ru-RU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001288" y="4946674"/>
            <a:ext cx="1976410" cy="91499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</a:rPr>
              <a:t>19 774,7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</a:rPr>
              <a:t>тыс.руб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</a:rPr>
              <a:t>(4,9%)</a:t>
            </a:r>
          </a:p>
        </p:txBody>
      </p:sp>
      <p:pic>
        <p:nvPicPr>
          <p:cNvPr id="33" name="Picture 54" descr="5076556c355cd207331189_600_40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44208" y="4946673"/>
            <a:ext cx="1146157" cy="53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4" name="TextBox 33"/>
          <p:cNvSpPr txBox="1"/>
          <p:nvPr/>
        </p:nvSpPr>
        <p:spPr>
          <a:xfrm>
            <a:off x="6825168" y="5804510"/>
            <a:ext cx="1647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Национальная экономика</a:t>
            </a:r>
          </a:p>
        </p:txBody>
      </p:sp>
      <p:sp>
        <p:nvSpPr>
          <p:cNvPr id="35" name="Овал 34"/>
          <p:cNvSpPr/>
          <p:nvPr/>
        </p:nvSpPr>
        <p:spPr>
          <a:xfrm>
            <a:off x="7140892" y="4148553"/>
            <a:ext cx="1873227" cy="84283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5 018,5 </a:t>
            </a:r>
            <a:r>
              <a:rPr lang="ru-RU" sz="1200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(1,3%)</a:t>
            </a: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6" name="Picture 62" descr="sport1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79661" y="4176441"/>
            <a:ext cx="691004" cy="40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37" name="TextBox 36"/>
          <p:cNvSpPr txBox="1"/>
          <p:nvPr/>
        </p:nvSpPr>
        <p:spPr>
          <a:xfrm>
            <a:off x="7897580" y="4905704"/>
            <a:ext cx="11396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Физическая культура </a:t>
            </a:r>
          </a:p>
          <a:p>
            <a:pPr algn="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и спорт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6479785" y="3405473"/>
            <a:ext cx="1656184" cy="743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708,5 </a:t>
            </a:r>
            <a:r>
              <a:rPr lang="ru-RU" sz="1200" dirty="0" err="1" smtClean="0">
                <a:solidFill>
                  <a:schemeClr val="accent2">
                    <a:lumMod val="75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. (0,2%)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08254" y="3354289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Национальна</a:t>
            </a:r>
          </a:p>
          <a:p>
            <a:pPr algn="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оборона</a:t>
            </a:r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" name="Picture 49" descr="556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03845" y="3410368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1" name="Овал 40"/>
          <p:cNvSpPr/>
          <p:nvPr/>
        </p:nvSpPr>
        <p:spPr>
          <a:xfrm>
            <a:off x="6090917" y="2664400"/>
            <a:ext cx="1645627" cy="66297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712,0 </a:t>
            </a:r>
            <a:r>
              <a:rPr lang="ru-RU" sz="1200" dirty="0" err="1" smtClean="0">
                <a:solidFill>
                  <a:schemeClr val="bg2">
                    <a:lumMod val="25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(0,2%)</a:t>
            </a:r>
            <a:endParaRPr lang="ru-RU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2" name="Picture 51" descr="2-0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00374" y="2657692"/>
            <a:ext cx="626711" cy="37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3" name="TextBox 42"/>
          <p:cNvSpPr txBox="1"/>
          <p:nvPr/>
        </p:nvSpPr>
        <p:spPr>
          <a:xfrm>
            <a:off x="6479785" y="2257224"/>
            <a:ext cx="25730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Национальная безопасность и правоохранительная деятельность</a:t>
            </a:r>
          </a:p>
        </p:txBody>
      </p:sp>
      <p:sp>
        <p:nvSpPr>
          <p:cNvPr id="44" name="Овал 43"/>
          <p:cNvSpPr/>
          <p:nvPr/>
        </p:nvSpPr>
        <p:spPr>
          <a:xfrm>
            <a:off x="5152388" y="1919925"/>
            <a:ext cx="1419987" cy="62306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2,0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45" name="Picture 56" descr="417_image_very_larg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57829" y="1955598"/>
            <a:ext cx="609106" cy="41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6" name="TextBox 45"/>
          <p:cNvSpPr txBox="1"/>
          <p:nvPr/>
        </p:nvSpPr>
        <p:spPr>
          <a:xfrm>
            <a:off x="5978330" y="1402943"/>
            <a:ext cx="14026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Жилищно-коммунальное хозяйство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3609504" y="3357402"/>
            <a:ext cx="2674740" cy="14898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Расходы всего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399 908,1 </a:t>
            </a:r>
            <a:r>
              <a:rPr lang="ru-RU" sz="16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тыс.руб</a:t>
            </a:r>
            <a:r>
              <a:rPr lang="ru-RU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endParaRPr lang="ru-RU" sz="1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899" y="3439359"/>
            <a:ext cx="1263951" cy="56259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softEdge rad="63500"/>
          </a:effectLst>
        </p:spPr>
      </p:pic>
      <p:cxnSp>
        <p:nvCxnSpPr>
          <p:cNvPr id="51" name="Прямая соединительная линия 50"/>
          <p:cNvCxnSpPr/>
          <p:nvPr/>
        </p:nvCxnSpPr>
        <p:spPr>
          <a:xfrm>
            <a:off x="4314899" y="3033971"/>
            <a:ext cx="113085" cy="3203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5240552" y="2657692"/>
            <a:ext cx="317277" cy="61421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5862382" y="3194130"/>
            <a:ext cx="228535" cy="245229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6301866" y="3839256"/>
            <a:ext cx="142342" cy="3825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6373037" y="4380092"/>
            <a:ext cx="644249" cy="18987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6001288" y="4706569"/>
            <a:ext cx="300578" cy="28481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5119530" y="4946673"/>
            <a:ext cx="32858" cy="46233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H="1">
            <a:off x="3814895" y="4847234"/>
            <a:ext cx="182170" cy="20370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3034296" y="3354289"/>
            <a:ext cx="603788" cy="26161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3300913" y="4176443"/>
            <a:ext cx="191282" cy="3246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50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/>
                </a:solidFill>
              </a:rPr>
              <a:t>РАСХОДЫ БЮДЖЕТА ВАРГАШИНСКОГО РАЙОНА</a:t>
            </a:r>
            <a:endParaRPr lang="ru-RU" sz="2400" b="1" dirty="0">
              <a:solidFill>
                <a:schemeClr val="accent1"/>
              </a:solidFill>
            </a:endParaRPr>
          </a:p>
          <a:p>
            <a:pPr algn="ctr"/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8" y="1412776"/>
            <a:ext cx="8428892" cy="532859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Ожидаемое исполнение бюджета Варгашинского района по расходам на 2016 год – 493 273,4 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 Общий  объем  расходов  бюджета  в  2017  году  составит  –  399 908,1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., в 2018 году – 340 637,9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., в 2019 – 335 652,2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тыс.руб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</a:p>
          <a:p>
            <a:pPr algn="ctr"/>
            <a:endParaRPr lang="ru-RU" dirty="0"/>
          </a:p>
          <a:p>
            <a:r>
              <a:rPr lang="ru-RU" dirty="0" smtClean="0"/>
              <a:t>                                       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                                                          Расходы</a:t>
            </a:r>
            <a:r>
              <a:rPr lang="ru-RU" sz="1400" dirty="0">
                <a:solidFill>
                  <a:schemeClr val="tx1"/>
                </a:solidFill>
              </a:rPr>
              <a:t>, </a:t>
            </a:r>
            <a:r>
              <a:rPr lang="ru-RU" sz="1400" dirty="0" err="1">
                <a:solidFill>
                  <a:schemeClr val="tx1"/>
                </a:solidFill>
              </a:rPr>
              <a:t>тыс.руб</a:t>
            </a:r>
            <a:r>
              <a:rPr lang="ru-RU" sz="1400" dirty="0">
                <a:solidFill>
                  <a:schemeClr val="tx1"/>
                </a:solidFill>
              </a:rPr>
              <a:t>.</a:t>
            </a:r>
          </a:p>
          <a:p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</a:t>
            </a:r>
          </a:p>
          <a:p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0289641"/>
              </p:ext>
            </p:extLst>
          </p:nvPr>
        </p:nvGraphicFramePr>
        <p:xfrm>
          <a:off x="410308" y="2636912"/>
          <a:ext cx="842889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69" y="362551"/>
            <a:ext cx="761905" cy="9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2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0"/>
            <a:ext cx="8428892" cy="5486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>
                <a:solidFill>
                  <a:schemeClr val="tx2"/>
                </a:solidFill>
              </a:rPr>
              <a:t>ПОДДЕРЖКА</a:t>
            </a:r>
            <a:r>
              <a:rPr lang="ru-RU" sz="2000" b="1" dirty="0">
                <a:solidFill>
                  <a:schemeClr val="tx2"/>
                </a:solidFill>
              </a:rPr>
              <a:t> ГРАЖДАН ИЗ БЮДЖЕТА ВАРГАШИНСКОГО РАЙОНА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34" y="26166"/>
            <a:ext cx="657050" cy="548680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77482"/>
              </p:ext>
            </p:extLst>
          </p:nvPr>
        </p:nvGraphicFramePr>
        <p:xfrm>
          <a:off x="0" y="678225"/>
          <a:ext cx="9144000" cy="6981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868144"/>
                <a:gridCol w="1224136"/>
                <a:gridCol w="1061120"/>
                <a:gridCol w="990600"/>
              </a:tblGrid>
              <a:tr h="441035">
                <a:tc>
                  <a:txBody>
                    <a:bodyPr/>
                    <a:lstStyle/>
                    <a:p>
                      <a:pPr algn="ctr"/>
                      <a:r>
                        <a:rPr lang="ru-RU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Наименование социальной поддержки </a:t>
                      </a:r>
                      <a:endParaRPr lang="ru-RU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r>
                        <a:rPr lang="ru-RU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(фактическое исполнение)</a:t>
                      </a:r>
                      <a:endParaRPr lang="ru-RU" sz="1100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2016 </a:t>
                      </a:r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(ожидаемое</a:t>
                      </a:r>
                      <a:r>
                        <a:rPr lang="ru-RU" sz="110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исполнение)</a:t>
                      </a:r>
                      <a:endParaRPr lang="ru-RU" sz="1100" i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r>
                        <a:rPr lang="ru-RU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(прогноз)</a:t>
                      </a:r>
                    </a:p>
                  </a:txBody>
                  <a:tcPr/>
                </a:tc>
              </a:tr>
              <a:tr h="4047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денежной компенсации врачам ГБУ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ЦРБ» за наем жилых помещений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48,0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48,0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60,0</a:t>
                      </a:r>
                      <a:endParaRPr lang="ru-RU" sz="1400" dirty="0"/>
                    </a:p>
                  </a:txBody>
                  <a:tcPr/>
                </a:tc>
              </a:tr>
              <a:tr h="4199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Ежегодная персональная денежная выплата лицам, удостоенным звания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«Почетный гражданин Варгашинского района»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46,0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69,0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45046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Меры социальной поддержки лиц, проживающих и работающих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сельской местности и в рабочих поселках (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поселках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городского типа)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13 764,6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21 349,4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19 892,0</a:t>
                      </a:r>
                      <a:endParaRPr lang="ru-RU" sz="1400" dirty="0"/>
                    </a:p>
                  </a:txBody>
                  <a:tcPr/>
                </a:tc>
              </a:tr>
              <a:tr h="38950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стипендий учащимся, показавшим отличные результаты в спорте, учебе, в обучении музыке и дополнительном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образовании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45,0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78,0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78,0</a:t>
                      </a:r>
                      <a:endParaRPr lang="ru-RU" sz="1400" dirty="0"/>
                    </a:p>
                  </a:txBody>
                  <a:tcPr/>
                </a:tc>
              </a:tr>
              <a:tr h="4047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отдыха детей в лагерях дневного пребывания в каникулярное время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1 370,7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1 207,5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0,0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4199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отдыха детей, находящихся в трудной жизненной ситуации, в лагеря дневного пребывания в каникулярное время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505,3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625,9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0,0</a:t>
                      </a:r>
                      <a:endParaRPr lang="ru-RU" sz="1400" dirty="0"/>
                    </a:p>
                  </a:txBody>
                  <a:tcPr/>
                </a:tc>
              </a:tr>
              <a:tr h="4047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отдыха детей в загородных оздоровительных лагерях в каникулярное время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830,4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734,1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0,0</a:t>
                      </a:r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28282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детей в приемных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семьях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</a:t>
                      </a:r>
                      <a:r>
                        <a:rPr lang="ru-RU" sz="1400" baseline="0" dirty="0" smtClean="0"/>
                        <a:t> 704,6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</a:t>
                      </a:r>
                      <a:r>
                        <a:rPr lang="ru-RU" sz="1400" baseline="0" dirty="0" smtClean="0"/>
                        <a:t> 060</a:t>
                      </a:r>
                      <a:r>
                        <a:rPr lang="ru-RU" sz="1400" dirty="0" smtClean="0"/>
                        <a:t>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8 061,0</a:t>
                      </a:r>
                    </a:p>
                  </a:txBody>
                  <a:tcPr/>
                </a:tc>
              </a:tr>
              <a:tr h="3437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вознаграждения опекунам (попечителям), приемным родителям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8 158,5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</a:t>
                      </a:r>
                      <a:r>
                        <a:rPr lang="ru-RU" sz="1400" baseline="0" dirty="0" smtClean="0"/>
                        <a:t> 813</a:t>
                      </a:r>
                      <a:r>
                        <a:rPr lang="ru-RU" sz="1400" dirty="0" smtClean="0"/>
                        <a:t>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7 893,0</a:t>
                      </a:r>
                      <a:endParaRPr lang="ru-RU" sz="1400" dirty="0"/>
                    </a:p>
                  </a:txBody>
                  <a:tcPr/>
                </a:tc>
              </a:tr>
              <a:tr h="3285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детей в семьях опекунов (попечителей)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3 144,1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</a:t>
                      </a:r>
                      <a:r>
                        <a:rPr lang="ru-RU" sz="1400" baseline="0" dirty="0" smtClean="0"/>
                        <a:t> 860</a:t>
                      </a:r>
                      <a:r>
                        <a:rPr lang="ru-RU" sz="1400" dirty="0" smtClean="0"/>
                        <a:t>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2 860,0</a:t>
                      </a:r>
                      <a:endParaRPr lang="ru-RU" sz="1400" dirty="0"/>
                    </a:p>
                  </a:txBody>
                  <a:tcPr/>
                </a:tc>
              </a:tr>
              <a:tr h="4639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единовременного пособия при всех формах устройства детей, лишенных родительского попечения, в семью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560,0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325,5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622,4</a:t>
                      </a:r>
                      <a:endParaRPr lang="ru-RU" sz="1400" dirty="0"/>
                    </a:p>
                  </a:txBody>
                  <a:tcPr/>
                </a:tc>
              </a:tr>
              <a:tr h="44103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родителям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(законным представителям) компенсации части платы, взимаемой за содержание детей в государственных, муниципальных образовательных учреждениях и иных образовательных организациях, реализующих основную общеобразовательную программу дошкольного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1 412,3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3</a:t>
                      </a:r>
                      <a:r>
                        <a:rPr lang="ru-RU" sz="1400" baseline="0" dirty="0" smtClean="0"/>
                        <a:t> 146</a:t>
                      </a:r>
                      <a:r>
                        <a:rPr lang="ru-RU" sz="1400" dirty="0" smtClean="0"/>
                        <a:t>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2 992,0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2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0906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/>
                </a:solidFill>
              </a:rPr>
              <a:t>ДЛЯ ЧЕГО ФОРМИРОВАТЬ И ИСПОЛНЯТЬ БЮДЖЕТ ПО ПРОГРАММАМ?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361708"/>
            <a:ext cx="761905" cy="939683"/>
          </a:xfrm>
          <a:prstGeom prst="rect">
            <a:avLst/>
          </a:prstGeom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19618" y="1385392"/>
            <a:ext cx="8839200" cy="5211960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</a:t>
            </a:r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целях повышения эффективности и  результативности бюджетных расходов принято решение: формировать и исполнять расходную часть бюджета  Варгашинского района через реализацию муниципальных  программ.</a:t>
            </a:r>
          </a:p>
          <a:p>
            <a:pPr algn="just"/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algn="just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Муниципальная программа Варгашинского района </a:t>
            </a:r>
            <a:r>
              <a:rPr lang="ru-RU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(далее муниципальная программа)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комплекс мероприятий, увязанных по ресурсам, исполнителям и срокам, направленных на достижение конкретной цели в сфере социального, экономического, культурного и иного развития Варгашинского района, улучшение качества жизни населения.</a:t>
            </a: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2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116632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200" b="1" dirty="0" smtClean="0">
                <a:solidFill>
                  <a:schemeClr val="accent1"/>
                </a:solidFill>
              </a:rPr>
              <a:t>БЮДЖЕТ ВАРГАШИНСКОГО РАЙОНА НА 2017 ГОД В РАЗРЕЗЕ </a:t>
            </a:r>
            <a:br>
              <a:rPr lang="ru-RU" sz="2200" b="1" dirty="0" smtClean="0">
                <a:solidFill>
                  <a:schemeClr val="accent1"/>
                </a:solidFill>
              </a:rPr>
            </a:br>
            <a:r>
              <a:rPr lang="ru-RU" sz="2200" b="1" dirty="0" smtClean="0">
                <a:solidFill>
                  <a:schemeClr val="accent1"/>
                </a:solidFill>
              </a:rPr>
              <a:t>МУНИЦИПАЛЬНЫХ ПРОГРАММ</a:t>
            </a:r>
            <a:endParaRPr lang="ru-RU" sz="2200" b="1" dirty="0">
              <a:solidFill>
                <a:schemeClr val="accent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90" y="154904"/>
            <a:ext cx="761905" cy="939683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435713"/>
              </p:ext>
            </p:extLst>
          </p:nvPr>
        </p:nvGraphicFramePr>
        <p:xfrm>
          <a:off x="251520" y="1340768"/>
          <a:ext cx="8640961" cy="5040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840"/>
                <a:gridCol w="1080121"/>
              </a:tblGrid>
              <a:tr h="40562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Расходы Варгашинского района,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всего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399 908,1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49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1" dirty="0" smtClean="0"/>
                        <a:t>из</a:t>
                      </a:r>
                      <a:r>
                        <a:rPr lang="ru-RU" sz="1200" i="1" baseline="0" dirty="0" smtClean="0"/>
                        <a:t> них: расходы на реализацию муниципальных программ, всего</a:t>
                      </a:r>
                      <a:endParaRPr lang="ru-RU" sz="12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solidFill>
                            <a:schemeClr val="tx1"/>
                          </a:solidFill>
                        </a:rPr>
                        <a:t>316 808,5</a:t>
                      </a:r>
                    </a:p>
                  </a:txBody>
                  <a:tcPr/>
                </a:tc>
              </a:tr>
              <a:tr h="57463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</a:t>
                      </a:r>
                      <a:r>
                        <a:rPr lang="ru-RU" sz="1400" dirty="0" smtClean="0"/>
                        <a:t>Развитие образования и реализация молодежной политики в </a:t>
                      </a:r>
                      <a:r>
                        <a:rPr lang="ru-RU" sz="1400" dirty="0" err="1" smtClean="0"/>
                        <a:t>Варгашинском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smtClean="0"/>
                        <a:t>районе»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212 852,6</a:t>
                      </a:r>
                      <a:endParaRPr lang="ru-RU" sz="1400" dirty="0"/>
                    </a:p>
                  </a:txBody>
                  <a:tcPr/>
                </a:tc>
              </a:tr>
              <a:tr h="8112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«Развитие единой дежурно-диспетчерской службы управления строительства, жилищно-коммунального хозяйства, транспорта и дорожной деятельности Администрации Варгашинского </a:t>
                      </a:r>
                      <a:r>
                        <a:rPr lang="ru-RU" sz="1400" dirty="0" smtClean="0"/>
                        <a:t>района»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712,0</a:t>
                      </a:r>
                      <a:endParaRPr lang="ru-RU" sz="1400" dirty="0"/>
                    </a:p>
                  </a:txBody>
                  <a:tcPr/>
                </a:tc>
              </a:tr>
              <a:tr h="57463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«Развитие физической культуры и спорта в </a:t>
                      </a:r>
                      <a:r>
                        <a:rPr lang="ru-RU" sz="1400" dirty="0" err="1" smtClean="0"/>
                        <a:t>Варгашинском</a:t>
                      </a:r>
                      <a:r>
                        <a:rPr lang="ru-RU" sz="1400" dirty="0" smtClean="0"/>
                        <a:t> районе»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</a:t>
                      </a:r>
                      <a:r>
                        <a:rPr lang="ru-RU" sz="1400" baseline="0" dirty="0" smtClean="0"/>
                        <a:t> 018,5</a:t>
                      </a:r>
                      <a:endParaRPr lang="ru-RU" sz="1400" dirty="0" smtClean="0"/>
                    </a:p>
                    <a:p>
                      <a:pPr algn="r"/>
                      <a:endParaRPr lang="ru-RU" sz="1400" dirty="0"/>
                    </a:p>
                  </a:txBody>
                  <a:tcPr/>
                </a:tc>
              </a:tr>
              <a:tr h="33802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«Развитие культуры Варгашинского района»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40 529,9</a:t>
                      </a:r>
                    </a:p>
                  </a:txBody>
                  <a:tcPr/>
                </a:tc>
              </a:tr>
              <a:tr h="57463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«Управление и распоряжение муниципальным имуществом и земельными участками Варгашинского района»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13,0</a:t>
                      </a:r>
                      <a:endParaRPr lang="ru-RU" sz="1400" dirty="0"/>
                    </a:p>
                  </a:txBody>
                  <a:tcPr/>
                </a:tc>
              </a:tr>
              <a:tr h="33802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«Развитие агропромышленного</a:t>
                      </a:r>
                      <a:r>
                        <a:rPr lang="ru-RU" sz="1400" baseline="0" dirty="0" smtClean="0"/>
                        <a:t> комплекса в </a:t>
                      </a:r>
                      <a:r>
                        <a:rPr lang="ru-RU" sz="1400" baseline="0" dirty="0" err="1" smtClean="0"/>
                        <a:t>Варгашинском</a:t>
                      </a:r>
                      <a:r>
                        <a:rPr lang="ru-RU" sz="1400" baseline="0" dirty="0" smtClean="0"/>
                        <a:t> районе»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1 869,4</a:t>
                      </a:r>
                      <a:endParaRPr lang="ru-RU" sz="1400" dirty="0"/>
                    </a:p>
                  </a:txBody>
                  <a:tcPr/>
                </a:tc>
              </a:tr>
              <a:tr h="57463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«Обеспечение деятельности</a:t>
                      </a:r>
                      <a:r>
                        <a:rPr lang="ru-RU" sz="1400" baseline="0" dirty="0" smtClean="0"/>
                        <a:t> Администрации Варгашинского района по участию и проведению торжественных мероприятий»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69,0</a:t>
                      </a:r>
                      <a:endParaRPr lang="ru-RU" sz="1400" dirty="0"/>
                    </a:p>
                  </a:txBody>
                  <a:tcPr/>
                </a:tc>
              </a:tr>
              <a:tr h="49417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«Управление муниципальными финансами</a:t>
                      </a:r>
                      <a:r>
                        <a:rPr lang="ru-RU" sz="1400" baseline="0" dirty="0" smtClean="0"/>
                        <a:t> и регулирование межбюджетных отношений»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55 744,1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2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900" b="1" dirty="0">
                <a:solidFill>
                  <a:schemeClr val="accent1"/>
                </a:solidFill>
              </a:rPr>
              <a:t>МУНИЦИПАЛЬНАЯ ПРОГРАММА ВАРГАШИНСКОГО РАЙОНА «РАЗВИТИЕ </a:t>
            </a:r>
          </a:p>
          <a:p>
            <a:pPr algn="r"/>
            <a:r>
              <a:rPr lang="ru-RU" sz="1900" b="1" dirty="0">
                <a:solidFill>
                  <a:schemeClr val="accent1"/>
                </a:solidFill>
              </a:rPr>
              <a:t>                  ОБРАЗОВАНИЯ И РЕАЛИЗАЦИЯ МОЛОДЕЖНОЙ ПОЛИТИКИ В ВАРГАШИНСКОМ </a:t>
            </a:r>
            <a:r>
              <a:rPr lang="ru-RU" sz="1900" b="1" dirty="0" smtClean="0">
                <a:solidFill>
                  <a:schemeClr val="accent1"/>
                </a:solidFill>
              </a:rPr>
              <a:t>РАЙОНЕ»</a:t>
            </a:r>
            <a:endParaRPr lang="ru-RU" sz="1900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543" y="1676400"/>
            <a:ext cx="8428892" cy="4876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02" y="361708"/>
            <a:ext cx="761905" cy="939683"/>
          </a:xfrm>
          <a:prstGeom prst="rect">
            <a:avLst/>
          </a:prstGeom>
        </p:spPr>
      </p:pic>
      <p:pic>
        <p:nvPicPr>
          <p:cNvPr id="8" name="Рисунок 7" descr="17432_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5373216"/>
            <a:ext cx="1818928" cy="1179984"/>
          </a:xfrm>
          <a:prstGeom prst="rect">
            <a:avLst/>
          </a:prstGeom>
        </p:spPr>
      </p:pic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421502" y="1676400"/>
            <a:ext cx="6310738" cy="1656184"/>
          </a:xfrm>
          <a:prstGeom prst="snip2Diag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u="sng" dirty="0" smtClean="0">
                <a:solidFill>
                  <a:schemeClr val="accent1"/>
                </a:solidFill>
              </a:rPr>
              <a:t>Целью</a:t>
            </a:r>
            <a:r>
              <a:rPr lang="ru-RU" sz="1600" dirty="0" smtClean="0">
                <a:solidFill>
                  <a:schemeClr val="accent1"/>
                </a:solidFill>
              </a:rPr>
              <a:t> муниципальной программы является повышение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гражданина, создание условий для успешной социализации и самореализации детей и молодежи, содействие социально-экономическому развитию Варгашинского района.</a:t>
            </a: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771704" y="1699115"/>
            <a:ext cx="2034952" cy="805377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41108" y="2740535"/>
            <a:ext cx="1296144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2017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212 852,6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7722" y="3645024"/>
            <a:ext cx="1296144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193 635,4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41108" y="4518674"/>
            <a:ext cx="1296144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186 129,7тыс.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7795794" y="2564904"/>
            <a:ext cx="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811947" y="4297288"/>
            <a:ext cx="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802408" y="3410527"/>
            <a:ext cx="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1775543" y="3344129"/>
            <a:ext cx="429611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муниципальной программы: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637761" y="3753524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868825" y="3645024"/>
            <a:ext cx="5962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р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</a:rPr>
              <a:t>азвитие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системы образовательных услуг обеспечивающих раннее развитие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</a:rPr>
              <a:t>детей</a:t>
            </a:r>
            <a:r>
              <a:rPr lang="en-US" sz="1200" i="1" dirty="0" smtClean="0">
                <a:solidFill>
                  <a:schemeClr val="accent2">
                    <a:lumMod val="50000"/>
                  </a:schemeClr>
                </a:solidFill>
              </a:rPr>
              <a:t>;</a:t>
            </a:r>
            <a:endParaRPr lang="ru-RU" sz="1200" dirty="0"/>
          </a:p>
        </p:txBody>
      </p:sp>
      <p:sp>
        <p:nvSpPr>
          <p:cNvPr id="29" name="Блок-схема: узел 28"/>
          <p:cNvSpPr/>
          <p:nvPr/>
        </p:nvSpPr>
        <p:spPr>
          <a:xfrm>
            <a:off x="637761" y="3950469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868825" y="3859787"/>
            <a:ext cx="58583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</a:rPr>
              <a:t>совершенствование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содержания и технологий образования;</a:t>
            </a:r>
          </a:p>
        </p:txBody>
      </p:sp>
      <p:sp>
        <p:nvSpPr>
          <p:cNvPr id="31" name="Блок-схема: узел 30"/>
          <p:cNvSpPr/>
          <p:nvPr/>
        </p:nvSpPr>
        <p:spPr>
          <a:xfrm>
            <a:off x="637761" y="4150687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857348" y="4073540"/>
            <a:ext cx="717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улучшение материально-технической, учебно-материальной  базы образовательных учреждений;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68825" y="4294062"/>
            <a:ext cx="717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развитие кадрового потенциала системы образования;</a:t>
            </a:r>
          </a:p>
        </p:txBody>
      </p:sp>
      <p:sp>
        <p:nvSpPr>
          <p:cNvPr id="35" name="Блок-схема: узел 34"/>
          <p:cNvSpPr/>
          <p:nvPr/>
        </p:nvSpPr>
        <p:spPr>
          <a:xfrm>
            <a:off x="637761" y="4619228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840301" y="4518828"/>
            <a:ext cx="717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повышение доступности и качества предоставляемых образовательных услуг;</a:t>
            </a:r>
          </a:p>
        </p:txBody>
      </p:sp>
      <p:sp>
        <p:nvSpPr>
          <p:cNvPr id="37" name="Блок-схема: узел 36"/>
          <p:cNvSpPr/>
          <p:nvPr/>
        </p:nvSpPr>
        <p:spPr>
          <a:xfrm>
            <a:off x="637761" y="4373488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637761" y="4831060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840301" y="4730660"/>
            <a:ext cx="717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создание условий для успешной социализации и саморазвития детей и молодежи;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39552" y="364502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2" name="Блок-схема: узел 41"/>
          <p:cNvSpPr/>
          <p:nvPr/>
        </p:nvSpPr>
        <p:spPr>
          <a:xfrm>
            <a:off x="637761" y="5056638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860195" y="4959889"/>
            <a:ext cx="717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создание образовательной среды, обеспечивающей доступность качественного образования и успешную социализацию для лиц с ограниченными возможностями здоровья;</a:t>
            </a:r>
          </a:p>
        </p:txBody>
      </p:sp>
      <p:sp>
        <p:nvSpPr>
          <p:cNvPr id="44" name="Блок-схема: узел 43"/>
          <p:cNvSpPr/>
          <p:nvPr/>
        </p:nvSpPr>
        <p:spPr>
          <a:xfrm>
            <a:off x="648604" y="5473615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868825" y="5373216"/>
            <a:ext cx="717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повышение эффективности управления;</a:t>
            </a:r>
          </a:p>
        </p:txBody>
      </p:sp>
      <p:sp>
        <p:nvSpPr>
          <p:cNvPr id="46" name="Блок-схема: узел 45"/>
          <p:cNvSpPr/>
          <p:nvPr/>
        </p:nvSpPr>
        <p:spPr>
          <a:xfrm>
            <a:off x="648396" y="5705594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860195" y="5605194"/>
            <a:ext cx="717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>
                <a:solidFill>
                  <a:schemeClr val="accent2">
                    <a:lumMod val="50000"/>
                  </a:schemeClr>
                </a:solidFill>
              </a:rPr>
              <a:t>совершенствование экономических механизмов.</a:t>
            </a:r>
          </a:p>
        </p:txBody>
      </p:sp>
    </p:spTree>
    <p:extLst>
      <p:ext uri="{BB962C8B-B14F-4D97-AF65-F5344CB8AC3E}">
        <p14:creationId xmlns:p14="http://schemas.microsoft.com/office/powerpoint/2010/main" val="359857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/>
                </a:solidFill>
              </a:rPr>
              <a:t>ОБРАЗОВАНИЕ В ВАРГАШИНСКОМ РАЙОНЕ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8" y="1676400"/>
            <a:ext cx="8554180" cy="4876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361708"/>
            <a:ext cx="761905" cy="93968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96952" y="2060848"/>
            <a:ext cx="6870945" cy="648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ОКАЗАНИЕ УСЛУГ В СФЕРЕ ОБРАЗОВАНИЯ В ВАРГАШИНСКОМ РАЙОНЕ ОСУЩЕСТВЛЯЮТ</a:t>
            </a:r>
            <a:r>
              <a:rPr lang="en-US" sz="1600" b="1" dirty="0" smtClean="0">
                <a:solidFill>
                  <a:srgbClr val="C00000"/>
                </a:solidFill>
              </a:rPr>
              <a:t>: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3936" y="3619163"/>
            <a:ext cx="2386116" cy="64807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3 УЧРЕЖДЕНИЯ ДОПОЛНИТЕЛЬНОГО ОБРАЗОВАНИЯ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3619163"/>
            <a:ext cx="2386116" cy="64807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C00000"/>
                </a:solidFill>
              </a:rPr>
              <a:t>6</a:t>
            </a:r>
            <a:r>
              <a:rPr lang="ru-RU" sz="1400" b="1" dirty="0" smtClean="0">
                <a:solidFill>
                  <a:srgbClr val="C00000"/>
                </a:solidFill>
              </a:rPr>
              <a:t> ДОШКОЛЬНЫХ УЧРЕЖДЕНИЙ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45653" y="3619163"/>
            <a:ext cx="2386116" cy="64807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8 ОБЩЕОБРАЗОВАТЕЛЬНЫХ УЧРЕЖДЕНИЙ</a:t>
            </a:r>
            <a:endParaRPr lang="ru-RU" sz="1400" b="1" dirty="0">
              <a:solidFill>
                <a:srgbClr val="C00000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421" y="4730326"/>
            <a:ext cx="2680485" cy="178699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02394"/>
            <a:ext cx="2736304" cy="1842166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round/>
          </a:ln>
          <a:effectLst>
            <a:glow rad="139700">
              <a:schemeClr val="bg1">
                <a:alpha val="40000"/>
              </a:schemeClr>
            </a:glow>
            <a:outerShdw blurRad="50800" dist="50800" dir="5400000" algn="ctr" rotWithShape="0">
              <a:srgbClr val="000000">
                <a:alpha val="8000"/>
              </a:srgbClr>
            </a:outerShdw>
            <a:softEdge rad="127000"/>
          </a:effectLst>
        </p:spPr>
      </p:pic>
      <p:pic>
        <p:nvPicPr>
          <p:cNvPr id="18" name="Рисунок 17" descr="24CAVZ376OCAA9HGV8CADUUON3CA4F1AZKCAJ7HYVGCABNBJRRCAWOBDSGCAVK18SRCABARHU4CAOSY73ACA4CLEFGCA84NKRZCASOPKV0CASX1KIQCAE74FAHCAOI2L8MCA5D7POQ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28610" y="4615502"/>
            <a:ext cx="2887960" cy="1929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1907704" y="2708920"/>
            <a:ext cx="1139032" cy="91024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6660233" y="2708920"/>
            <a:ext cx="1296143" cy="91024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14" idx="0"/>
          </p:cNvCxnSpPr>
          <p:nvPr/>
        </p:nvCxnSpPr>
        <p:spPr>
          <a:xfrm>
            <a:off x="4696994" y="2708920"/>
            <a:ext cx="0" cy="910243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97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500" b="1" dirty="0">
                <a:solidFill>
                  <a:schemeClr val="accent1"/>
                </a:solidFill>
              </a:rPr>
              <a:t>МУНИЦИПАЛЬНАЯ ПРОГРАММА ВАРГАШИНСКОГО РАЙОНА «РАЗВИТИЕ </a:t>
            </a:r>
          </a:p>
          <a:p>
            <a:pPr algn="r"/>
            <a:r>
              <a:rPr lang="ru-RU" sz="1500" b="1" dirty="0">
                <a:solidFill>
                  <a:schemeClr val="accent1"/>
                </a:solidFill>
              </a:rPr>
              <a:t>                  ЕДИНОЙ </a:t>
            </a:r>
            <a:r>
              <a:rPr lang="ru-RU" sz="1500" b="1" dirty="0" smtClean="0">
                <a:solidFill>
                  <a:schemeClr val="accent1"/>
                </a:solidFill>
              </a:rPr>
              <a:t>ДЕЖУРНО-ДИСПЕТЧЕРСКОЙ </a:t>
            </a:r>
            <a:r>
              <a:rPr lang="ru-RU" sz="1500" b="1" dirty="0">
                <a:solidFill>
                  <a:schemeClr val="accent1"/>
                </a:solidFill>
              </a:rPr>
              <a:t>СЛУЖБЫ УПРАВЛЕНИЯ СТРОИТЕЛЬСТВА, ЖИЛИЩНО-КОММУНАЛЬНОГО ХОЗЯЙСТВА, ТРАНСПОРТА И ДОРОЖНОЙ ДЕЯТЕЛЬНОСТИ АДМИНИСТРАЦИИ </a:t>
            </a:r>
            <a:r>
              <a:rPr lang="ru-RU" sz="1500" b="1" dirty="0" smtClean="0">
                <a:solidFill>
                  <a:schemeClr val="accent1"/>
                </a:solidFill>
              </a:rPr>
              <a:t>ВАРГАШИСКОГО </a:t>
            </a:r>
            <a:r>
              <a:rPr lang="ru-RU" sz="1500" b="1" dirty="0" smtClean="0">
                <a:solidFill>
                  <a:schemeClr val="accent1"/>
                </a:solidFill>
              </a:rPr>
              <a:t>РАЙОНА»</a:t>
            </a:r>
            <a:endParaRPr lang="ru-RU" sz="1500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8" y="1556792"/>
            <a:ext cx="8554180" cy="4876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11" y="361708"/>
            <a:ext cx="761905" cy="93968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10308" y="2396667"/>
            <a:ext cx="104163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38161" y="2508982"/>
            <a:ext cx="7488832" cy="86177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- развитие и автоматизация системы управления при угрозе или возникновении чрезвычайной ситуации, определение очередности задач, структуры, порядка и функционирования единой дежурно-диспетчерской службы.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008-16953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9889" y="5290123"/>
            <a:ext cx="2514599" cy="1184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432512" y="3335622"/>
            <a:ext cx="6477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Достижение указанной цели обеспечивается решением следующих задач муниципальной программы:</a:t>
            </a:r>
            <a:endParaRPr lang="ru-RU" sz="2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4743" y="4352893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реализация требований основных нормативных правовых актов по вопросам гражданской обороны, пожарной безопасности, защиты населения и территорий от чрезвычайных ситуаций;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Оснащение ЕДДС программно-техническими средствами автоматизации управления;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Повышение уровня квалификации персонала.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611560" y="4481385"/>
            <a:ext cx="168470" cy="152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608948" y="5137723"/>
            <a:ext cx="168470" cy="152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616273" y="5682636"/>
            <a:ext cx="168470" cy="152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4376" y="1628800"/>
            <a:ext cx="2520280" cy="689832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86388" y="1781120"/>
            <a:ext cx="1201636" cy="4572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2017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712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102078" y="2005899"/>
            <a:ext cx="31619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866381" y="2009720"/>
            <a:ext cx="31619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676999" y="2009720"/>
            <a:ext cx="31619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кругленный прямоугольник 30"/>
          <p:cNvSpPr/>
          <p:nvPr/>
        </p:nvSpPr>
        <p:spPr>
          <a:xfrm>
            <a:off x="5300620" y="1777299"/>
            <a:ext cx="1201636" cy="4572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612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106370" y="1763786"/>
            <a:ext cx="1201636" cy="4572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612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07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«РАЗВИТИЕ </a:t>
            </a:r>
          </a:p>
          <a:p>
            <a:pPr algn="r"/>
            <a:r>
              <a:rPr lang="ru-RU" b="1" dirty="0">
                <a:solidFill>
                  <a:schemeClr val="accent1"/>
                </a:solidFill>
              </a:rPr>
              <a:t>                  ФИЗИЧЕСКОЙ КУЛЬТУРЫ И СПОРТА В ВАРГАШИНСКОМ </a:t>
            </a:r>
            <a:r>
              <a:rPr lang="ru-RU" b="1" dirty="0" smtClean="0">
                <a:solidFill>
                  <a:schemeClr val="accent1"/>
                </a:solidFill>
              </a:rPr>
              <a:t>РАЙОНЕ»</a:t>
            </a:r>
            <a:endParaRPr lang="ru-RU" b="1" dirty="0">
              <a:solidFill>
                <a:schemeClr val="accent1"/>
              </a:solidFill>
            </a:endParaRPr>
          </a:p>
          <a:p>
            <a:pPr algn="r"/>
            <a:r>
              <a:rPr lang="ru-RU" b="1" dirty="0">
                <a:solidFill>
                  <a:schemeClr val="accent1"/>
                </a:solidFill>
              </a:rPr>
              <a:t>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7221" y="1644301"/>
            <a:ext cx="8428892" cy="4876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361708"/>
            <a:ext cx="761905" cy="9396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0308" y="1670770"/>
            <a:ext cx="5961892" cy="2308324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accent4">
                    <a:lumMod val="75000"/>
                  </a:schemeClr>
                </a:solidFill>
              </a:rPr>
              <a:t>Цель программы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– привлечение широкого круга детей, подростков и молодежи к занятиям физической культурой и спортом, утверждение среди молодежи здорового образа жизни, популяризация физической культуры и спорта среди населения Варгашинского района, создание необходимых условий для оздоровления, физического и духовно-нравственного развития личности в процессе занятий физической культурой и спортом, повышения уровня подготовленности спортсменов Варгашинского района.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46905" y="1844823"/>
            <a:ext cx="2034952" cy="805377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6256" y="2832890"/>
            <a:ext cx="1296144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2017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5 018,5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76256" y="3691062"/>
            <a:ext cx="1296144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4 508,5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76256" y="4581128"/>
            <a:ext cx="1296144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4 308,5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" name="Picture 2" descr="http://www.45.mchs.gov.ru/upload/resize_cache/iblock/9bd/360_360_0/9bdfcce181f3aeb273483aba3c7c48a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6906" y="5157192"/>
            <a:ext cx="2301558" cy="1363909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524631" y="2672532"/>
            <a:ext cx="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524934" y="3492624"/>
            <a:ext cx="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530328" y="4366274"/>
            <a:ext cx="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827584" y="3904609"/>
            <a:ext cx="51816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программы: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2093" y="4210266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/>
              <a:t>Повышение интереса населения Варгашинского района к занятиям физической </a:t>
            </a:r>
            <a:br>
              <a:rPr lang="ru-RU" sz="1400" dirty="0" smtClean="0"/>
            </a:br>
            <a:r>
              <a:rPr lang="ru-RU" sz="1400" dirty="0" smtClean="0"/>
              <a:t>культурой и спортом;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/>
              <a:t>Формирование у населения потребности в физическом совершенствовании, </a:t>
            </a:r>
            <a:br>
              <a:rPr lang="ru-RU" sz="1400" dirty="0" smtClean="0"/>
            </a:br>
            <a:r>
              <a:rPr lang="ru-RU" sz="1400" dirty="0" smtClean="0"/>
              <a:t>регулярных занятиях физической культурой и спортом;</a:t>
            </a:r>
            <a:endParaRPr lang="ru-RU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82093" y="5099116"/>
            <a:ext cx="6324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/>
              <a:t>Обеспечение доступности и повышение качества физкультурно-оздоровительных и спортивных услуг, предоставляемых населению Варгашинского района;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400" dirty="0" smtClean="0"/>
              <a:t>Повышение качества и результативности процесса физического воспитания в муниципальных образовательных учреждениях Варгашинского района.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155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7999"/>
          </a:xfrm>
          <a:prstGeom prst="rect">
            <a:avLst/>
          </a:prstGeom>
        </p:spPr>
      </p:pic>
      <p:sp>
        <p:nvSpPr>
          <p:cNvPr id="43" name="Прямоугольник 42"/>
          <p:cNvSpPr/>
          <p:nvPr/>
        </p:nvSpPr>
        <p:spPr>
          <a:xfrm>
            <a:off x="107504" y="1676400"/>
            <a:ext cx="8884096" cy="506496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нутый угол 4"/>
          <p:cNvSpPr/>
          <p:nvPr/>
        </p:nvSpPr>
        <p:spPr>
          <a:xfrm>
            <a:off x="107504" y="980728"/>
            <a:ext cx="8884096" cy="976141"/>
          </a:xfrm>
          <a:prstGeom prst="foldedCorner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 smtClean="0"/>
          </a:p>
          <a:p>
            <a:pPr algn="ctr"/>
            <a:r>
              <a:rPr lang="ru-RU" sz="1600" b="1" dirty="0" smtClean="0"/>
              <a:t>Целью муниципальной программы  </a:t>
            </a:r>
            <a:r>
              <a:rPr lang="ru-RU" sz="1600" dirty="0" smtClean="0"/>
              <a:t>является улучшение качества жизни населения Варгашинского района, путем повышения уровня, объема и разнообразия услуг в сфере культуры, приобщение  к ценностям традиционной народной культуры различных слоев населения Варгашинского района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81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Достижение указанной цели обеспечивается решением следующих задач: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3" name="Блок-схема: сортировка 12"/>
          <p:cNvSpPr/>
          <p:nvPr/>
        </p:nvSpPr>
        <p:spPr>
          <a:xfrm flipH="1">
            <a:off x="152400" y="2286000"/>
            <a:ext cx="91438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сортировка 13"/>
          <p:cNvSpPr/>
          <p:nvPr/>
        </p:nvSpPr>
        <p:spPr>
          <a:xfrm>
            <a:off x="152400" y="25146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сортировка 14"/>
          <p:cNvSpPr/>
          <p:nvPr/>
        </p:nvSpPr>
        <p:spPr>
          <a:xfrm>
            <a:off x="152400" y="2743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сортировка 15"/>
          <p:cNvSpPr/>
          <p:nvPr/>
        </p:nvSpPr>
        <p:spPr>
          <a:xfrm>
            <a:off x="152400" y="2971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сортировка 16"/>
          <p:cNvSpPr/>
          <p:nvPr/>
        </p:nvSpPr>
        <p:spPr>
          <a:xfrm>
            <a:off x="152400" y="32004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сортировка 17"/>
          <p:cNvSpPr/>
          <p:nvPr/>
        </p:nvSpPr>
        <p:spPr>
          <a:xfrm>
            <a:off x="152400" y="36576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DSC_00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2200502"/>
            <a:ext cx="21717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228600" y="2209800"/>
            <a:ext cx="784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Создание условий для сохранения культурного потенциала Варгашинского района;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28600" y="2438400"/>
            <a:ext cx="662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Обеспечение сохранности историко-культурного наследия;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28600" y="2667000"/>
            <a:ext cx="731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Поддержка молодых дарований;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28600" y="28956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Укрепление материально-технической базы учреждений культуры;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28600" y="3124200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Сохранение и развитие культурного потенциала Варгашинского района и использование </a:t>
            </a:r>
          </a:p>
          <a:p>
            <a:r>
              <a:rPr lang="ru-RU" sz="1400" dirty="0" smtClean="0"/>
              <a:t>его в интересах развития личности и социального прогресса в районе в целом;</a:t>
            </a:r>
            <a:endParaRPr lang="ru-RU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3581400"/>
            <a:ext cx="746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Повышение уровня, объема и разнообразия услуг в сфере культуры и искусства;</a:t>
            </a:r>
            <a:endParaRPr lang="ru-RU" sz="1400" dirty="0"/>
          </a:p>
        </p:txBody>
      </p:sp>
      <p:sp>
        <p:nvSpPr>
          <p:cNvPr id="28" name="Блок-схема: сортировка 27"/>
          <p:cNvSpPr/>
          <p:nvPr/>
        </p:nvSpPr>
        <p:spPr>
          <a:xfrm>
            <a:off x="152400" y="3886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сортировка 28"/>
          <p:cNvSpPr/>
          <p:nvPr/>
        </p:nvSpPr>
        <p:spPr>
          <a:xfrm>
            <a:off x="152400" y="48006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сортировка 29"/>
          <p:cNvSpPr/>
          <p:nvPr/>
        </p:nvSpPr>
        <p:spPr>
          <a:xfrm>
            <a:off x="152400" y="5257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сортировка 30"/>
          <p:cNvSpPr/>
          <p:nvPr/>
        </p:nvSpPr>
        <p:spPr>
          <a:xfrm>
            <a:off x="152400" y="4114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28600" y="3810000"/>
            <a:ext cx="64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Формирование позитивного образа Варгашинского района;</a:t>
            </a:r>
            <a:endParaRPr lang="ru-RU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228600" y="4038600"/>
            <a:ext cx="891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Создание эффективной системы библиотечного обслуживания, способной обеспечить гражданам максимально быстрый, полный и свободный доступ к информации, реализация их конституционных прав на свободный доступ к информации и знаниям, а также сохранение национального культурного наследия, хранящегося в библиотеках;</a:t>
            </a:r>
            <a:endParaRPr lang="ru-RU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228600" y="4953000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Обеспечение доступности библиотечных услуг для граждан с ограниченными жизненными возможностями;</a:t>
            </a:r>
            <a:endParaRPr lang="ru-RU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228600" y="4724400"/>
            <a:ext cx="868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Расширение спектра библиотечных услуг и повышение эффективности использования библиотечных ресурсов;</a:t>
            </a:r>
            <a:endParaRPr lang="ru-RU" sz="1400" dirty="0"/>
          </a:p>
        </p:txBody>
      </p:sp>
      <p:sp>
        <p:nvSpPr>
          <p:cNvPr id="36" name="Блок-схема: сортировка 35"/>
          <p:cNvSpPr/>
          <p:nvPr/>
        </p:nvSpPr>
        <p:spPr>
          <a:xfrm>
            <a:off x="152400" y="5029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228600" y="51816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Содействие нравственному развитию подрастающего поколения, повышению образовательного уровня, творческих способностей подрастающего поколения;</a:t>
            </a:r>
            <a:endParaRPr lang="ru-RU" sz="1400" dirty="0"/>
          </a:p>
        </p:txBody>
      </p:sp>
      <p:sp>
        <p:nvSpPr>
          <p:cNvPr id="38" name="Блок-схема: сортировка 37"/>
          <p:cNvSpPr/>
          <p:nvPr/>
        </p:nvSpPr>
        <p:spPr>
          <a:xfrm>
            <a:off x="152400" y="6019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сортировка 38"/>
          <p:cNvSpPr/>
          <p:nvPr/>
        </p:nvSpPr>
        <p:spPr>
          <a:xfrm>
            <a:off x="152400" y="56388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228600" y="55626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Расширение культурно-просветительской деятельности библиотек по продвижению чтения и книги, организация содержательного досуга;</a:t>
            </a:r>
            <a:endParaRPr lang="ru-RU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228600" y="60198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Развитие художественного образования, сохранение кадрового потенциала, повышение престижности и привлекательности профессии работника культуры.</a:t>
            </a:r>
            <a:endParaRPr lang="ru-RU" sz="1400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57554" y="44624"/>
            <a:ext cx="8428892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«РАЗВИТИЕ </a:t>
            </a:r>
          </a:p>
          <a:p>
            <a:pPr algn="r"/>
            <a:r>
              <a:rPr lang="ru-RU" b="1" dirty="0">
                <a:solidFill>
                  <a:schemeClr val="accent1"/>
                </a:solidFill>
              </a:rPr>
              <a:t>           КУЛЬТУРЫ ВАРГАШИНСКОГО РАЙОНА»</a:t>
            </a:r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24" y="55695"/>
            <a:ext cx="761905" cy="86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7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4" name="Рисунок 3" descr="3RCACWA04KCAHW9RT7CA2M9GTGCAZYEZO2CARXGIE8CAO1LFIZCASUKVUPCADEBYVNCAT79VQ8CA02IPBFCAEL3EOKCAMAABU3CA8JED06CANNLZ4PCAOF3VEZCAZ1BNVUCAJ3IJO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32" y="4454401"/>
            <a:ext cx="3047999" cy="2286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4CAVZ376OCAA9HGV8CADUUON3CA4F1AZKCAJ7HYVGCABNBJRRCAWOBDSGCAVK18SRCABARHU4CAOSY73ACA4CLEFGCA84NKRZCASOPKV0CASX1KIQCAE74FAHCAOI2L8MCA5D7PO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41910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0KCAL3BDK2CA5K3FZFCA64Z6NKCAE8DJ1GCAMVY6ONCABPS9W8CA4VX1ZTCABBZIF3CAZ7L9STCALQSY6QCA6E9M2ICAM3SBL0CA01V68QCAW9CR5RCAIATRSUCA4I2Q4DCAFH7KD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819400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getImage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286000"/>
            <a:ext cx="2641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бан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5956300" y="1905000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vargaschi1202090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124200" y="3238500"/>
            <a:ext cx="2744341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стелла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72076" y="19050"/>
            <a:ext cx="229451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MRCAHD4NRJCA4ON8VJCAM0VJSICAZSL093CARBXS77CAF3JLC4CASS8GZVCA33A6MHCAQUNIBZCAIIM33UCAPA4M7PCAI4Y1BUCASDE11NCAY16PGJCAW5CYE4CA6KG4BKCAS28R6Z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324600" y="4389293"/>
            <a:ext cx="2770909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1" y="76200"/>
            <a:ext cx="3124199" cy="2286000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round/>
          </a:ln>
          <a:effectLst>
            <a:glow rad="139700">
              <a:schemeClr val="bg1">
                <a:alpha val="40000"/>
              </a:schemeClr>
            </a:glow>
            <a:outerShdw blurRad="50800" dist="50800" dir="5400000" algn="ctr" rotWithShape="0">
              <a:srgbClr val="000000">
                <a:alpha val="8000"/>
              </a:srgbClr>
            </a:outerShdw>
            <a:softEdge rad="1270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1144857"/>
            <a:ext cx="1346457" cy="152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70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22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8601" y="1162110"/>
            <a:ext cx="8610600" cy="565126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066800"/>
            <a:ext cx="6858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Monotype Corsiva" pitchFamily="66" charset="0"/>
              </a:rPr>
              <a:t>1. развитие имущественных и земельных отношений в муниципальном образовании </a:t>
            </a:r>
            <a:r>
              <a:rPr lang="ru-RU" sz="1600" dirty="0" err="1" smtClean="0">
                <a:latin typeface="Monotype Corsiva" pitchFamily="66" charset="0"/>
              </a:rPr>
              <a:t>Варгашинский</a:t>
            </a:r>
            <a:r>
              <a:rPr lang="ru-RU" sz="1600" dirty="0" smtClean="0">
                <a:latin typeface="Monotype Corsiva" pitchFamily="66" charset="0"/>
              </a:rPr>
              <a:t> район для обеспечения решения социально-экономических задач;</a:t>
            </a:r>
          </a:p>
          <a:p>
            <a:r>
              <a:rPr lang="ru-RU" sz="1600" dirty="0" smtClean="0">
                <a:latin typeface="Monotype Corsiva" pitchFamily="66" charset="0"/>
              </a:rPr>
              <a:t>2. повышение эффективности использования муниципального имущества Варгашинского района;</a:t>
            </a:r>
          </a:p>
          <a:p>
            <a:r>
              <a:rPr lang="ru-RU" sz="1600" dirty="0" smtClean="0">
                <a:latin typeface="Monotype Corsiva" pitchFamily="66" charset="0"/>
              </a:rPr>
              <a:t>3. обеспечение достоверности информации о составе и характеристиках муниципального имущества и земельных участков Варгашинского района и защита прав муниципальной собственности Варгашинского района;</a:t>
            </a:r>
          </a:p>
          <a:p>
            <a:r>
              <a:rPr lang="ru-RU" sz="1600" dirty="0" smtClean="0">
                <a:latin typeface="Monotype Corsiva" pitchFamily="66" charset="0"/>
              </a:rPr>
              <a:t>4. обеспечение устойчивости бюджетной системы Варгашинского района.</a:t>
            </a:r>
            <a:endParaRPr lang="ru-RU" sz="1600" dirty="0">
              <a:latin typeface="Monotype Corsiva" pitchFamily="66" charset="0"/>
            </a:endParaRPr>
          </a:p>
        </p:txBody>
      </p:sp>
      <p:pic>
        <p:nvPicPr>
          <p:cNvPr id="5" name="Рисунок 4" descr="530e000758e6a409a07ad681db8be3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913" y="1273652"/>
            <a:ext cx="2226449" cy="1833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67200" y="762000"/>
            <a:ext cx="22949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 программы: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67000" y="3048000"/>
            <a:ext cx="253146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программы: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352800"/>
            <a:ext cx="8686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Monotype Corsiva" pitchFamily="66" charset="0"/>
              </a:rPr>
              <a:t>1 .Вовлечение земельных участков и объектов недвижимости в хозяйственный оборот, увеличение доходов от использования земельных участков и объектов недвижимости.</a:t>
            </a:r>
          </a:p>
          <a:p>
            <a:r>
              <a:rPr lang="ru-RU" sz="1600" dirty="0" smtClean="0">
                <a:latin typeface="Monotype Corsiva" pitchFamily="66" charset="0"/>
              </a:rPr>
              <a:t>2. Паспортизация объектов муниципальной собственности, регистрация права собственности Варгашинского района на объекты недвижимости, в том числе земельные участки, относящиеся к муниципальной собственности Варгашинского района.</a:t>
            </a:r>
          </a:p>
          <a:p>
            <a:r>
              <a:rPr lang="ru-RU" sz="1600" dirty="0" smtClean="0">
                <a:latin typeface="Monotype Corsiva" pitchFamily="66" charset="0"/>
              </a:rPr>
              <a:t>3.Проведение мероприятий по оптимизации состава муниципального имущества Варгашинского района.</a:t>
            </a:r>
          </a:p>
          <a:p>
            <a:r>
              <a:rPr lang="ru-RU" sz="1600" dirty="0" smtClean="0">
                <a:latin typeface="Monotype Corsiva" pitchFamily="66" charset="0"/>
              </a:rPr>
              <a:t>4.Обеспечение сохранности и эффективного использования муниципального имущества Варгашинского района.</a:t>
            </a:r>
          </a:p>
          <a:p>
            <a:r>
              <a:rPr lang="ru-RU" sz="1600" dirty="0" smtClean="0">
                <a:latin typeface="Monotype Corsiva" pitchFamily="66" charset="0"/>
              </a:rPr>
              <a:t>5.Повышение качества управления муниципальным имуществом Варгашинского района и земельными ресурсами.</a:t>
            </a:r>
          </a:p>
          <a:p>
            <a:r>
              <a:rPr lang="ru-RU" sz="1600" dirty="0" smtClean="0">
                <a:latin typeface="Monotype Corsiva" pitchFamily="66" charset="0"/>
              </a:rPr>
              <a:t>6.Повышение качества администрирования доходов от муниципального имущества Варгашинского района и земельных ресурсов.</a:t>
            </a:r>
          </a:p>
          <a:p>
            <a:r>
              <a:rPr lang="ru-RU" sz="1600" dirty="0" smtClean="0">
                <a:latin typeface="Monotype Corsiva" pitchFamily="66" charset="0"/>
              </a:rPr>
              <a:t>7. Осуществление земельного контроля за использованием земельных участков в границах сельских поселений Варгашинского района.</a:t>
            </a:r>
            <a:endParaRPr lang="ru-RU" sz="1600" dirty="0">
              <a:latin typeface="Monotype Corsiva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9455" y="17427"/>
            <a:ext cx="8428892" cy="81928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700" b="1" dirty="0">
                <a:solidFill>
                  <a:schemeClr val="accent1"/>
                </a:solidFill>
              </a:rPr>
              <a:t>МУНИЦИПАЛЬНАЯ ПРОГРАММА ВАРГАШИНСКОГО РАЙОНА «УПРАВЛЕНИЕ И РАСПОРЯЖЕНИЕ МУНИЦИПАЛЬНЫМ ИМУЩЕСТВОМ </a:t>
            </a:r>
          </a:p>
          <a:p>
            <a:pPr algn="r"/>
            <a:r>
              <a:rPr lang="ru-RU" sz="1700" b="1" dirty="0">
                <a:solidFill>
                  <a:schemeClr val="accent1"/>
                </a:solidFill>
              </a:rPr>
              <a:t>И ЗЕМЕЛЬНЫМИ УЧАСТКАМИ»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84" y="22373"/>
            <a:ext cx="761905" cy="81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718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980728"/>
            <a:ext cx="8686800" cy="571293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 descr="54742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38900" y="1014380"/>
            <a:ext cx="2514599" cy="172364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228600" y="980728"/>
            <a:ext cx="6134100" cy="19236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  <a:shade val="30000"/>
                  <a:satMod val="115000"/>
                </a:schemeClr>
              </a:gs>
              <a:gs pos="50000">
                <a:schemeClr val="bg2">
                  <a:lumMod val="90000"/>
                  <a:shade val="67500"/>
                  <a:satMod val="115000"/>
                </a:schemeClr>
              </a:gs>
              <a:gs pos="100000">
                <a:schemeClr val="bg2">
                  <a:lumMod val="9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/>
              <a:t>Целью</a:t>
            </a:r>
            <a:r>
              <a:rPr lang="ru-RU" sz="1700" dirty="0" smtClean="0"/>
              <a:t> программы является устойчивое развитие сельских территорий, повышение занятости и уровня жизни сельского населения, повышение конкурентоспособности сельскохозяйственной продукции на основе финансовой устойчивости  и модернизации сельского хозяйства, сохранение и воспроизводство используемых в сельскохозяйственном производстве земельных и других природных ресурсов.</a:t>
            </a:r>
            <a:endParaRPr lang="ru-RU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819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</a:rPr>
              <a:t>Задачи муниципальной программы:</a:t>
            </a:r>
            <a:endParaRPr lang="ru-RU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200400"/>
            <a:ext cx="8534400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/>
              <a:t>Улучшение общих условий функционирования программы сельского хозяйства путем сохранения и поддержания плодородия почв, создания системы информационного обеспечения в сфере сельского хозяйства с охватом к 2020 году 100% муниципальных образований Варгашинского района;</a:t>
            </a:r>
          </a:p>
          <a:p>
            <a:r>
              <a:rPr lang="ru-RU" sz="1700" dirty="0" smtClean="0"/>
              <a:t>обеспечение ускоренного развития приоритетных </a:t>
            </a:r>
            <a:r>
              <a:rPr lang="ru-RU" sz="1700" dirty="0" err="1" smtClean="0"/>
              <a:t>подотраслей</a:t>
            </a:r>
            <a:r>
              <a:rPr lang="ru-RU" sz="1700" dirty="0" smtClean="0"/>
              <a:t> сельского хозяйства, прежде всего животноводства, на основе доведения удельного веса племенного скота в общем объеме поголовья сельскохозяйственных животных: крупного рогатого скота до 2%, свиней до 5%, а так же на основе доведения удельного веса площади, засеваемой элитными семенами в общей площади посева до 4,5%;</a:t>
            </a:r>
          </a:p>
          <a:p>
            <a:r>
              <a:rPr lang="ru-RU" sz="1700" dirty="0" smtClean="0"/>
              <a:t>повышение финансовой устойчивости сельского хозяйства за счет мер по расширению доступа сельскохозяйственных товаропроизводителей к кредитным ресурсам на льготных условиях и повышению удельного веса застрахованных площадей до 25%.</a:t>
            </a:r>
          </a:p>
          <a:p>
            <a:endParaRPr lang="ru-RU" sz="1700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28600" y="3352800"/>
            <a:ext cx="76200" cy="7620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28600" y="4419600"/>
            <a:ext cx="76200" cy="7620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28600" y="5715000"/>
            <a:ext cx="76200" cy="7620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3754" y="69752"/>
            <a:ext cx="8428892" cy="76696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«РАЗВИТИЕ </a:t>
            </a:r>
          </a:p>
          <a:p>
            <a:pPr algn="r"/>
            <a:r>
              <a:rPr lang="ru-RU" b="1" dirty="0">
                <a:solidFill>
                  <a:schemeClr val="accent1"/>
                </a:solidFill>
              </a:rPr>
              <a:t>                АГРОПРОМЫШЛЕННОГО КОМПЛЕКСА В ВАРГАШИНСКОМ РАЙОНЕ»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4973"/>
            <a:ext cx="761905" cy="83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0804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304800" y="1175588"/>
            <a:ext cx="8663880" cy="55825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047" y="1086670"/>
            <a:ext cx="142635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–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1105438"/>
            <a:ext cx="548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организационное и материально-техническое обеспечение деятельности Администрации Варгашинского района, по участию и проведению торжественных мероприятий и поощрение граждан, юридических лиц за заслуги перед районом.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47" y="2332166"/>
            <a:ext cx="172355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- 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8410" y="2355133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организация торжественных мероприятий, проводимых Администрацией Варгашинского района;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858869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материально – техническое обеспечение торжественных мероприятий, проводимых Администрацией Варгашинского района;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5052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организационное и материальное обеспечение Администрации Варгашинского района при участии в торжественных мероприятиях проводимых иными органами местного самоуправления, органами государственной власти и организациями;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4417124"/>
            <a:ext cx="5638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обеспечение поощрения граждан, юридических лиц за заслуги в экономике, науке, культуре, искусстве, воспитании, поощрении, охране жизни, здоровья и защите прав граждан, в благотворительной деятельности, участие в общественной жизни района, вклад в развитие района, осуществление мер по обеспечению законности и правопорядка  и за иной значительный вклад в развитие района.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362172" y="2944091"/>
            <a:ext cx="152400" cy="152400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69099" y="3604491"/>
            <a:ext cx="152400" cy="152400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81000" y="4572000"/>
            <a:ext cx="152400" cy="152400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denb_raiona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0748" y="1175588"/>
            <a:ext cx="2096782" cy="1398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369099" y="86624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600" b="1" dirty="0">
                <a:solidFill>
                  <a:schemeClr val="accent1"/>
                </a:solidFill>
              </a:rPr>
              <a:t>МУНИЦИПАЛЬНАЯ ПРОГРАММА ВАРГАШИНСКОГО РАЙОНА «ОБЕСПЕЧЕНИЕ ДЕЯТЕЛЬНОСТИ АДМИНИСТРАЦИИ ВАРГАШИНСКОГО РАЙОНА ПО УЧАСТИЮ И ПРОВЕДЕНИЮ ТОРЖЕСТВЕННЫХ </a:t>
            </a:r>
            <a:r>
              <a:rPr lang="ru-RU" sz="1600" b="1" dirty="0" smtClean="0">
                <a:solidFill>
                  <a:schemeClr val="accent1"/>
                </a:solidFill>
              </a:rPr>
              <a:t>МЕРОПРИЯТИЙ»</a:t>
            </a:r>
            <a:endParaRPr lang="ru-RU" sz="1600" b="1" dirty="0">
              <a:solidFill>
                <a:schemeClr val="accent1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15" y="417402"/>
            <a:ext cx="709708" cy="669268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6857999" y="4025841"/>
            <a:ext cx="1939991" cy="805377"/>
          </a:xfrm>
          <a:prstGeom prst="roundRect">
            <a:avLst>
              <a:gd name="adj" fmla="val 17814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72200" y="4941168"/>
            <a:ext cx="1208112" cy="43204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2017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69,0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50748" y="5525616"/>
            <a:ext cx="1208112" cy="43204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69,0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541388" y="6110064"/>
            <a:ext cx="1208112" cy="43204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69,0 тыс. 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6948264" y="4831218"/>
            <a:ext cx="135924" cy="10995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024673" y="5373216"/>
            <a:ext cx="211623" cy="15240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899139" y="5957664"/>
            <a:ext cx="177684" cy="15240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269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8600" y="1124744"/>
            <a:ext cx="8763000" cy="55626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990600"/>
            <a:ext cx="8763000" cy="130805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latin typeface="Monotype Corsiva" pitchFamily="66" charset="0"/>
                <a:cs typeface="Arial" pitchFamily="34" charset="0"/>
              </a:rPr>
              <a:t>Целью муниципальной программы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является обеспечение долгосрочной сбалансированности и устойчивости бюджетной системы Варгашинского района и повышение эффективности и качества управления  муниципальными финансами Варгашинского района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6600" y="2132856"/>
            <a:ext cx="19127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Задачи: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2457733"/>
            <a:ext cx="82296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Эффективная реализация полномочий и совершенствование правового, организационного, финансового механизмов функционирования в сфере  управления муниципальными финансами;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обеспечение открытости, прозрачности и подотчетности деятельности главных распорядителей средств бюджета Варгашинского района при формировании и исполнении бюджета Варгашинского района, создание условий для вовлечения граждан в формирование бюджетной политики Варгашинского района;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обеспечение долгосрочной сбалансированности и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устойчивости бюджета Варгашинского района.</a:t>
            </a:r>
          </a:p>
          <a:p>
            <a:endParaRPr lang="ru-RU" sz="1400" dirty="0"/>
          </a:p>
        </p:txBody>
      </p:sp>
      <p:sp>
        <p:nvSpPr>
          <p:cNvPr id="8" name="Блок-схема: память с посл. доступом 7"/>
          <p:cNvSpPr/>
          <p:nvPr/>
        </p:nvSpPr>
        <p:spPr>
          <a:xfrm>
            <a:off x="357433" y="2826995"/>
            <a:ext cx="228600" cy="228600"/>
          </a:xfrm>
          <a:prstGeom prst="flowChartMagnetic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амять с посл. доступом 8"/>
          <p:cNvSpPr/>
          <p:nvPr/>
        </p:nvSpPr>
        <p:spPr>
          <a:xfrm>
            <a:off x="371694" y="3677444"/>
            <a:ext cx="228600" cy="228600"/>
          </a:xfrm>
          <a:prstGeom prst="flowChartMagnetic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амять с посл. доступом 9"/>
          <p:cNvSpPr/>
          <p:nvPr/>
        </p:nvSpPr>
        <p:spPr>
          <a:xfrm>
            <a:off x="357433" y="4725144"/>
            <a:ext cx="228600" cy="228600"/>
          </a:xfrm>
          <a:prstGeom prst="flowChartMagnetic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5654" y="45972"/>
            <a:ext cx="8428892" cy="8627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МУНИЦИПАЛЬНАЯ ПРОГРАММА ВАРГАШИНСКОГО РАЙОНА «УПРАВЛЕНИЕ                  МУНИЦИПАЛЬНЫМИ ФИНАНСАМИ И РЕГУЛИРОВАНИЕ МЕЖБЮДЖЕТНЫХ ОТНОШЕНИЙ»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50917"/>
            <a:ext cx="761905" cy="939683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5652119" y="4436755"/>
            <a:ext cx="1939991" cy="805377"/>
          </a:xfrm>
          <a:prstGeom prst="roundRect">
            <a:avLst>
              <a:gd name="adj" fmla="val 17814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Объемы финансирования программы по годам</a:t>
            </a:r>
          </a:p>
          <a:p>
            <a:pPr algn="ctr"/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67944" y="5589240"/>
            <a:ext cx="1440160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2017 год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55 744,1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тыс.руб.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02035" y="5589240"/>
            <a:ext cx="1440160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2018 год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36 214,2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тыс.руб.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543692" y="5589240"/>
            <a:ext cx="1440160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2019 год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36 214,2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</a:rPr>
              <a:t>тыс.руб.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5189303" y="5242132"/>
            <a:ext cx="712733" cy="34710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7328486" y="5263286"/>
            <a:ext cx="720081" cy="32595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631257" y="5267986"/>
            <a:ext cx="0" cy="32595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Рисунок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52" y="5233249"/>
            <a:ext cx="2790606" cy="137574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5158884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0308" y="1676400"/>
            <a:ext cx="8428892" cy="48768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3610" y="2740655"/>
            <a:ext cx="8142287" cy="380365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endParaRPr lang="ru-RU" dirty="0" smtClean="0"/>
          </a:p>
          <a:p>
            <a:pPr algn="ctr" eaLnBrk="1" hangingPunct="1"/>
            <a:endParaRPr lang="ru-RU" altLang="ru-RU" b="1" dirty="0" smtClean="0">
              <a:solidFill>
                <a:srgbClr val="000000"/>
              </a:solidFill>
            </a:endParaRP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Брошюра подготовлена Финансовым отделом Администрации Варгашинского района Курганской области</a:t>
            </a:r>
          </a:p>
          <a:p>
            <a:pPr algn="ctr" eaLnBrk="1" hangingPunct="1"/>
            <a:endParaRPr lang="ru-RU" altLang="ru-RU" b="1" dirty="0" smtClean="0">
              <a:solidFill>
                <a:srgbClr val="000000"/>
              </a:solidFill>
            </a:endParaRP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ул.Чкалова,22,  р.п. Варгаши,  641230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телефон (8-35233) 2-06-45 </a:t>
            </a:r>
          </a:p>
          <a:p>
            <a:pPr algn="ctr"/>
            <a:r>
              <a:rPr lang="ru-RU" altLang="ru-RU" b="1" dirty="0">
                <a:solidFill>
                  <a:srgbClr val="000000"/>
                </a:solidFill>
              </a:rPr>
              <a:t>ф</a:t>
            </a:r>
            <a:r>
              <a:rPr lang="ru-RU" altLang="ru-RU" b="1" smtClean="0">
                <a:solidFill>
                  <a:srgbClr val="000000"/>
                </a:solidFill>
              </a:rPr>
              <a:t>акс </a:t>
            </a:r>
            <a:r>
              <a:rPr lang="ru-RU" altLang="ru-RU" b="1" dirty="0" smtClean="0">
                <a:solidFill>
                  <a:srgbClr val="000000"/>
                </a:solidFill>
              </a:rPr>
              <a:t>(</a:t>
            </a:r>
            <a:r>
              <a:rPr lang="ru-RU" altLang="ru-RU" b="1" dirty="0">
                <a:solidFill>
                  <a:srgbClr val="000000"/>
                </a:solidFill>
              </a:rPr>
              <a:t>8-35233</a:t>
            </a:r>
            <a:r>
              <a:rPr lang="ru-RU" altLang="ru-RU" b="1" dirty="0" smtClean="0">
                <a:solidFill>
                  <a:srgbClr val="000000"/>
                </a:solidFill>
              </a:rPr>
              <a:t>) 2-10-59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Е</a:t>
            </a:r>
            <a:r>
              <a:rPr lang="fr-FR" altLang="ru-RU" b="1" dirty="0" smtClean="0">
                <a:solidFill>
                  <a:srgbClr val="000000"/>
                </a:solidFill>
              </a:rPr>
              <a:t>-mail:</a:t>
            </a:r>
            <a:r>
              <a:rPr lang="ru-RU" altLang="ru-RU" b="1" dirty="0" smtClean="0">
                <a:solidFill>
                  <a:srgbClr val="000000"/>
                </a:solidFill>
              </a:rPr>
              <a:t> </a:t>
            </a:r>
            <a:r>
              <a:rPr lang="en-US" altLang="ru-RU" b="1" dirty="0" smtClean="0">
                <a:solidFill>
                  <a:srgbClr val="000000"/>
                </a:solidFill>
              </a:rPr>
              <a:t>raifo4503@mail.ru</a:t>
            </a:r>
            <a:endParaRPr lang="ru-RU" altLang="ru-RU" dirty="0" smtClean="0">
              <a:solidFill>
                <a:srgbClr val="0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6960" y="1844824"/>
            <a:ext cx="8015587" cy="1066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Официальный сайт Администрации Варгашинского района</a:t>
            </a:r>
          </a:p>
          <a:p>
            <a:pPr algn="ctr"/>
            <a:r>
              <a:rPr lang="en-US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http://www.45</a:t>
            </a:r>
            <a:r>
              <a:rPr lang="ru-RU" sz="22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варгаши.рф</a:t>
            </a:r>
            <a:r>
              <a:rPr lang="ru-RU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/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/>
                </a:solidFill>
              </a:rPr>
              <a:t>ОТКРЫТЫЕ ИНФОРМАЦИОННЫЕ РЕСУРСЫ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361708"/>
            <a:ext cx="761905" cy="9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0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АДМИНИСТРАТИВНО-ТЕРРИТОРИАЛЬНОЕ ДЕЛЕНИЕ ВАРГАШИНСКОГО РАЙОНА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8" y="1568746"/>
            <a:ext cx="8428892" cy="510061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1568746"/>
            <a:ext cx="457200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i="1" dirty="0" smtClean="0">
                <a:solidFill>
                  <a:srgbClr val="002060"/>
                </a:solidFill>
              </a:rPr>
              <a:t>Площадь Варгашинского района </a:t>
            </a:r>
            <a:r>
              <a:rPr lang="ru-RU" sz="1700" i="1" dirty="0" smtClean="0">
                <a:solidFill>
                  <a:srgbClr val="002060"/>
                </a:solidFill>
              </a:rPr>
              <a:t>– 298 186 га.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Территорию Варгашинского района образуют 18 сельских поселений и 1 городское поселение (центр рабочий поселок Варгаши). Количество населенных пунктов – 53.</a:t>
            </a:r>
          </a:p>
          <a:p>
            <a:pPr algn="ctr"/>
            <a:r>
              <a:rPr lang="ru-RU" sz="1700" b="1" i="1" dirty="0" smtClean="0">
                <a:solidFill>
                  <a:srgbClr val="002060"/>
                </a:solidFill>
              </a:rPr>
              <a:t>Численность населения </a:t>
            </a:r>
            <a:r>
              <a:rPr lang="ru-RU" sz="1700" i="1" dirty="0" smtClean="0">
                <a:solidFill>
                  <a:srgbClr val="002060"/>
                </a:solidFill>
              </a:rPr>
              <a:t>= 18 852 человека, из них городское – 9 126, сельское – 9 726.  В том числе: дети – 3912 человек, трудоспособное население  - 9849 человек, пенсионеры – 6550 человек.</a:t>
            </a:r>
          </a:p>
          <a:p>
            <a:pPr algn="ctr"/>
            <a:r>
              <a:rPr lang="ru-RU" sz="1700" b="1" i="1" dirty="0" smtClean="0">
                <a:solidFill>
                  <a:srgbClr val="002060"/>
                </a:solidFill>
              </a:rPr>
              <a:t>Распределение  трудовых ресурсов: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Численность трудовых ресурсов – 10068;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Численность экономически активного населения – 8279;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Среднегодовая общая численность безработных – 759;</a:t>
            </a:r>
          </a:p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Численность зарегистрированных безработных – 134.</a:t>
            </a:r>
          </a:p>
          <a:p>
            <a:pPr algn="ctr"/>
            <a:endParaRPr lang="ru-RU" sz="1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95" y="364094"/>
            <a:ext cx="761905" cy="9396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78738"/>
            <a:ext cx="5112568" cy="562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60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396921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ЧТО ТАКОЕ БЮДЖЕТ?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6920" y="1556792"/>
            <a:ext cx="8442279" cy="5184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71600" y="1772816"/>
            <a:ext cx="672879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БЮДЖЕТ</a:t>
            </a:r>
            <a:r>
              <a:rPr lang="ru-RU" dirty="0" smtClean="0"/>
              <a:t>–форма </a:t>
            </a:r>
            <a:r>
              <a:rPr lang="ru-RU" dirty="0"/>
              <a:t>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4515" y="3018668"/>
            <a:ext cx="7690084" cy="10363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Составление проекта бюджета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Непосредственное составление бюджета Варгашинского района осуществляет Финансовый отдел Администрации Варгашинского района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3229708" y="4840514"/>
            <a:ext cx="304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04773" y="4220028"/>
            <a:ext cx="7481446" cy="10091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Рассмотрение</a:t>
            </a:r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 проекта бюджета</a:t>
            </a:r>
          </a:p>
          <a:p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Одобренный Администрацией Варгашинского района проект решения о бюджете  вносится Главой Варгашинского района на рассмотрение Варгашинской районной Думы</a:t>
            </a:r>
            <a:endParaRPr lang="ru-RU" sz="17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164807" y="5373216"/>
            <a:ext cx="7109792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Утверждение</a:t>
            </a:r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 бюджета</a:t>
            </a:r>
          </a:p>
          <a:p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Решение о бюджете Варгашинского района на очередной финансовый год и плановый период утверждается депутатами Варгашинской районной Думы и передается для обнародования в </a:t>
            </a:r>
            <a:r>
              <a:rPr lang="ru-RU" sz="1700" dirty="0" err="1" smtClean="0">
                <a:solidFill>
                  <a:schemeClr val="tx2">
                    <a:lumMod val="75000"/>
                  </a:schemeClr>
                </a:solidFill>
              </a:rPr>
              <a:t>Варгашинскую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 районную газету «Маяк»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804773" y="4094544"/>
            <a:ext cx="242316" cy="2509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361360" y="5249455"/>
            <a:ext cx="242316" cy="2509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95" y="364094"/>
            <a:ext cx="761905" cy="9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329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tx2"/>
                </a:solidFill>
              </a:rPr>
              <a:t>ПАРАМЕТРЫ БЮДЖЕТА ВАРГАШИНСКОГО РАЙОНА, 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ТЫС. РУБ.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8" y="1676400"/>
            <a:ext cx="8428892" cy="4876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59" y="376221"/>
            <a:ext cx="761905" cy="939683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654269" y="1988840"/>
            <a:ext cx="7848871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ДОХОДЫ –РАСХОДЫ = ДЕФИЦИТ/ПРОФИЦИТ</a:t>
            </a:r>
            <a:endParaRPr lang="ru-RU" dirty="0"/>
          </a:p>
          <a:p>
            <a:pPr algn="ctr"/>
            <a:r>
              <a:rPr lang="ru-RU" dirty="0"/>
              <a:t>Если расходы превышают доходы складывается дефицит, если они меньше доходов –профицит</a:t>
            </a: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8608462"/>
              </p:ext>
            </p:extLst>
          </p:nvPr>
        </p:nvGraphicFramePr>
        <p:xfrm>
          <a:off x="1043608" y="3212976"/>
          <a:ext cx="698477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9882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ИЗ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ЧЕГО ФОРМИРУЕТСЯ БЮДЖЕТ ВАРГАШИНСКОГО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РАЙОНА?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0308" y="1500110"/>
            <a:ext cx="8428892" cy="518457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08" y="339055"/>
            <a:ext cx="761905" cy="939683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172213" y="1628800"/>
            <a:ext cx="7072195" cy="6858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ДОХОДЫ БЮДЖЕТА</a:t>
            </a:r>
            <a:r>
              <a:rPr lang="ru-RU" dirty="0" smtClean="0">
                <a:solidFill>
                  <a:srgbClr val="002060"/>
                </a:solidFill>
              </a:rPr>
              <a:t>– поступающие в бюджет денежные средства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1709790" y="2348316"/>
            <a:ext cx="484632" cy="489204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223678" y="2338038"/>
            <a:ext cx="484632" cy="489204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082647" y="2338038"/>
            <a:ext cx="484632" cy="489204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0308" y="2827242"/>
            <a:ext cx="2505508" cy="362609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Налоговые доходы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</a:rPr>
              <a:t>Доходы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от предусмотренных Законодательством РФ федеральных налогов и сборов, в том числе от налогов, предусмотренных специальными налоговыми режимами, и законодательством Курганской области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31840" y="2837520"/>
            <a:ext cx="2952328" cy="361581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Неналоговые доходы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Платежи, которые включают в себя безвозмездные операции от прямого предоставления государством в пользование имуществом и природных ресурсов от различного вида услуг, а также платежи в виде штрафов или иных санкций за нарушение Законодательства</a:t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2837520"/>
            <a:ext cx="2448272" cy="361581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3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3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Безвозмездные поступления</a:t>
            </a:r>
          </a:p>
          <a:p>
            <a:pPr algn="ctr"/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дотации, субсидии, субвенции, межбюджетные трансферты из бюджетов вышестоящего уровня; безвозмездные поступления от физических и юридических лиц, в том числе добровольные пожертвования.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62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ДОХОДЫ БЮДЖЕТА ВАРГАШИНСКОГО РАЙОНА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НА 2017-2019 ГГ.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993" y="1676400"/>
            <a:ext cx="8712968" cy="499296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8" y="361708"/>
            <a:ext cx="761905" cy="939683"/>
          </a:xfrm>
          <a:prstGeom prst="rect">
            <a:avLst/>
          </a:prstGeom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0282783"/>
              </p:ext>
            </p:extLst>
          </p:nvPr>
        </p:nvGraphicFramePr>
        <p:xfrm>
          <a:off x="410308" y="2801280"/>
          <a:ext cx="2865548" cy="2211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504635"/>
              </p:ext>
            </p:extLst>
          </p:nvPr>
        </p:nvGraphicFramePr>
        <p:xfrm>
          <a:off x="234189" y="2801280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902049"/>
              </p:ext>
            </p:extLst>
          </p:nvPr>
        </p:nvGraphicFramePr>
        <p:xfrm>
          <a:off x="6085565" y="303092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8189020"/>
              </p:ext>
            </p:extLst>
          </p:nvPr>
        </p:nvGraphicFramePr>
        <p:xfrm>
          <a:off x="6182816" y="278092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705444" y="2271125"/>
            <a:ext cx="1563266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2017 год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6571320"/>
              </p:ext>
            </p:extLst>
          </p:nvPr>
        </p:nvGraphicFramePr>
        <p:xfrm>
          <a:off x="3247936" y="2852936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971670" y="4794974"/>
            <a:ext cx="10728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Налоговые</a:t>
            </a:r>
            <a:endParaRPr lang="ru-RU" sz="13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992303" y="4908789"/>
            <a:ext cx="95134" cy="10048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039870" y="4812449"/>
            <a:ext cx="120513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Неналоговые</a:t>
            </a:r>
            <a:endParaRPr lang="ru-RU" sz="13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245001" y="4908789"/>
            <a:ext cx="95134" cy="10048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876536" y="4890925"/>
            <a:ext cx="95134" cy="10048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5346761" y="4794973"/>
            <a:ext cx="26096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Безвозмездные поступления</a:t>
            </a:r>
            <a:endParaRPr lang="ru-RU" sz="13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843121" y="2267136"/>
            <a:ext cx="1563266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2018 </a:t>
            </a:r>
            <a:r>
              <a:rPr lang="ru-RU" b="1" dirty="0">
                <a:solidFill>
                  <a:schemeClr val="accent1"/>
                </a:solidFill>
              </a:rPr>
              <a:t>год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876256" y="2267136"/>
            <a:ext cx="1563266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2019 </a:t>
            </a:r>
            <a:r>
              <a:rPr lang="ru-RU" b="1" dirty="0">
                <a:solidFill>
                  <a:schemeClr val="accent1"/>
                </a:solidFill>
              </a:rPr>
              <a:t>год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58234" y="5373216"/>
            <a:ext cx="2312546" cy="57606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Всего доходов 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399 908,1 тыс. руб.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543765" y="5373216"/>
            <a:ext cx="2312546" cy="57606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Всего доходов 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340 637,9 тыс. руб.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501616" y="5315835"/>
            <a:ext cx="2312546" cy="576064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Всего доходов 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335 652,2 тыс. руб.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Вапропропро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55" y="0"/>
            <a:ext cx="9144000" cy="6858000"/>
          </a:xfrm>
        </p:spPr>
      </p:pic>
      <p:sp>
        <p:nvSpPr>
          <p:cNvPr id="9" name="Скругленный прямоугольник 8"/>
          <p:cNvSpPr/>
          <p:nvPr/>
        </p:nvSpPr>
        <p:spPr>
          <a:xfrm>
            <a:off x="410308" y="334110"/>
            <a:ext cx="8428892" cy="944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СТРУКТУРА ДОХОДОВ БЮДЖЕТА ВАРГАШИНСКОГО РАЙОНА НА 2017 ГОД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652" y="1713767"/>
            <a:ext cx="8428892" cy="48768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chemeClr val="bg1"/>
                </a:solidFill>
              </a:rPr>
              <a:t>лиц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77" y="364094"/>
            <a:ext cx="761905" cy="93968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114460" y="1689427"/>
            <a:ext cx="29712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Доходы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бюджета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 rot="8987222">
            <a:off x="3198442" y="2630275"/>
            <a:ext cx="457200" cy="4572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триховая стрелка вправо 12"/>
          <p:cNvSpPr/>
          <p:nvPr/>
        </p:nvSpPr>
        <p:spPr>
          <a:xfrm rot="1722083">
            <a:off x="5546840" y="2596431"/>
            <a:ext cx="457200" cy="4572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5614144" y="3040887"/>
            <a:ext cx="3124200" cy="533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СОБСТВЕННЫЕ ДОХОДЫ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5465143" y="3628935"/>
            <a:ext cx="3276600" cy="287346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Налог на доходы физических лиц 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– 42 220,0 </a:t>
            </a:r>
            <a:r>
              <a:rPr lang="ru-RU" sz="1700" dirty="0" err="1" smtClean="0">
                <a:solidFill>
                  <a:schemeClr val="bg1">
                    <a:lumMod val="95000"/>
                  </a:schemeClr>
                </a:solidFill>
              </a:rPr>
              <a:t>тыс.руб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Доходы от оказания платных услуг 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– 9 695,0 тыс.руб.</a:t>
            </a:r>
          </a:p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Единый налог на вмененный доход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 – 3 700,0 тыс.руб.</a:t>
            </a:r>
          </a:p>
          <a:p>
            <a:pPr algn="just"/>
            <a:r>
              <a:rPr lang="ru-RU" sz="1700" u="sng" dirty="0" smtClean="0">
                <a:solidFill>
                  <a:schemeClr val="bg1">
                    <a:lumMod val="95000"/>
                  </a:schemeClr>
                </a:solidFill>
              </a:rPr>
              <a:t>Доходы от продажи и использования имущества и земли</a:t>
            </a:r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 – 2 714,0 тыс.руб.</a:t>
            </a:r>
          </a:p>
          <a:p>
            <a:pPr algn="just"/>
            <a:r>
              <a:rPr lang="ru-RU" sz="1700" dirty="0" smtClean="0">
                <a:solidFill>
                  <a:schemeClr val="bg1">
                    <a:lumMod val="95000"/>
                  </a:schemeClr>
                </a:solidFill>
              </a:rPr>
              <a:t>Прочие доходы – 6 073,0</a:t>
            </a:r>
            <a:endParaRPr lang="ru-RU" sz="17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444877" y="3628935"/>
            <a:ext cx="3276600" cy="2873465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b="1" u="sng" dirty="0" smtClean="0">
                <a:solidFill>
                  <a:schemeClr val="bg1"/>
                </a:solidFill>
              </a:rPr>
              <a:t>СУБСИДИИ </a:t>
            </a:r>
            <a:r>
              <a:rPr lang="ru-RU" sz="1700" b="1" dirty="0" smtClean="0">
                <a:solidFill>
                  <a:schemeClr val="bg1"/>
                </a:solidFill>
              </a:rPr>
              <a:t>20 579 тыс. руб.</a:t>
            </a:r>
            <a:br>
              <a:rPr lang="ru-RU" sz="1700" b="1" dirty="0" smtClean="0">
                <a:solidFill>
                  <a:schemeClr val="bg1"/>
                </a:solidFill>
              </a:rPr>
            </a:br>
            <a:r>
              <a:rPr lang="ru-RU" sz="1700" b="1" u="sng" dirty="0" smtClean="0">
                <a:solidFill>
                  <a:schemeClr val="bg1"/>
                </a:solidFill>
              </a:rPr>
              <a:t>СУБВЕНЦИИ </a:t>
            </a:r>
            <a:r>
              <a:rPr lang="ru-RU" sz="1700" b="1" dirty="0" smtClean="0">
                <a:solidFill>
                  <a:schemeClr val="bg1"/>
                </a:solidFill>
              </a:rPr>
              <a:t>160 876 тыс. руб.</a:t>
            </a:r>
            <a:br>
              <a:rPr lang="ru-RU" sz="1700" b="1" dirty="0" smtClean="0">
                <a:solidFill>
                  <a:schemeClr val="bg1"/>
                </a:solidFill>
              </a:rPr>
            </a:br>
            <a:r>
              <a:rPr lang="ru-RU" sz="1700" b="1" u="sng" dirty="0" smtClean="0">
                <a:solidFill>
                  <a:schemeClr val="bg1"/>
                </a:solidFill>
              </a:rPr>
              <a:t>ДОТАЦИИ</a:t>
            </a:r>
            <a:r>
              <a:rPr lang="ru-RU" sz="1700" b="1" dirty="0" smtClean="0">
                <a:solidFill>
                  <a:schemeClr val="bg1"/>
                </a:solidFill>
              </a:rPr>
              <a:t> </a:t>
            </a:r>
            <a:r>
              <a:rPr lang="ru-RU" sz="1700" dirty="0" smtClean="0">
                <a:solidFill>
                  <a:schemeClr val="bg1"/>
                </a:solidFill>
              </a:rPr>
              <a:t>на выравнивание бюджетной обеспеченности субъектов РФ и на обеспечение сбалансированности бюджетов </a:t>
            </a:r>
            <a:r>
              <a:rPr lang="ru-RU" sz="1700" b="1" dirty="0" smtClean="0">
                <a:solidFill>
                  <a:schemeClr val="bg1"/>
                </a:solidFill>
              </a:rPr>
              <a:t>127 544 тыс. руб.</a:t>
            </a:r>
            <a:br>
              <a:rPr lang="ru-RU" sz="1700" b="1" dirty="0" smtClean="0">
                <a:solidFill>
                  <a:schemeClr val="bg1"/>
                </a:solidFill>
              </a:rPr>
            </a:br>
            <a:endParaRPr lang="ru-RU" sz="1700" b="1" u="sng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597277" y="3050322"/>
            <a:ext cx="3124200" cy="533400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БЕЗВОЗМЕЗДНЫЕ ПЕРЕЧИСЛЕНИЯ</a:t>
            </a: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482448706"/>
              </p:ext>
            </p:extLst>
          </p:nvPr>
        </p:nvGraphicFramePr>
        <p:xfrm>
          <a:off x="3200400" y="2819400"/>
          <a:ext cx="2743200" cy="15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958" y="1744849"/>
            <a:ext cx="1951386" cy="13271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17" y="1744850"/>
            <a:ext cx="1943559" cy="126372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6612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graphicFrame>
        <p:nvGraphicFramePr>
          <p:cNvPr id="4678" name="Group 5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611901"/>
              </p:ext>
            </p:extLst>
          </p:nvPr>
        </p:nvGraphicFramePr>
        <p:xfrm>
          <a:off x="258906" y="707817"/>
          <a:ext cx="8731696" cy="6177567"/>
        </p:xfrm>
        <a:graphic>
          <a:graphicData uri="http://schemas.openxmlformats.org/drawingml/2006/table">
            <a:tbl>
              <a:tblPr/>
              <a:tblGrid>
                <a:gridCol w="423868"/>
                <a:gridCol w="5397263"/>
                <a:gridCol w="1018698"/>
                <a:gridCol w="945934"/>
                <a:gridCol w="945933"/>
              </a:tblGrid>
              <a:tr h="322761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и сборы, установленные законодательством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бюджетов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852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муниципальных районов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городских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сельских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3419">
                <a:tc rowSpan="1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Федеральные</a:t>
                      </a: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4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доходы от уплаты акцизов на нефтепродукты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0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: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62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налог на доходы физических лиц, взимаемый на территориях городских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79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налог на доходы физических лиц, взимаемый на территориях сельских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0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со специальными налоговыми режимами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том числе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4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единый налог на вмененный доход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28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налог, взимаемый в связи с применением патентной системы налогообложения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2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единый сельскохозяйственный налог, взимаемый на территориях городских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2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единый сельскохозяйственный налог, взимаемый на территориях сельских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0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том числе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144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в зависимости от установленных полномочий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01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Местные</a:t>
                      </a: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24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410308" y="23270"/>
            <a:ext cx="8428892" cy="5486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КАК ЗАЧИСЛЯЮТСЯ НАЛОГИ НА ТЕРРИТОРИИ ВАРГАШИНСКОГО РАЙОНА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87" y="23270"/>
            <a:ext cx="648261" cy="54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7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2636</Words>
  <Application>Microsoft Office PowerPoint</Application>
  <PresentationFormat>Экран (4:3)</PresentationFormat>
  <Paragraphs>445</Paragraphs>
  <Slides>24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Бюджет для граждан</vt:lpstr>
      <vt:lpstr>Презентация PowerPoint</vt:lpstr>
      <vt:lpstr>Вапропропро</vt:lpstr>
      <vt:lpstr>Вапропропро</vt:lpstr>
      <vt:lpstr>Вапропропро</vt:lpstr>
      <vt:lpstr>Вапропропро</vt:lpstr>
      <vt:lpstr>Вапропропро</vt:lpstr>
      <vt:lpstr>Вапропропро</vt:lpstr>
      <vt:lpstr>Презентация PowerPoint</vt:lpstr>
      <vt:lpstr>Вапропропро</vt:lpstr>
      <vt:lpstr>Вапропропро</vt:lpstr>
      <vt:lpstr>Вапропропро</vt:lpstr>
      <vt:lpstr>Вапропропро</vt:lpstr>
      <vt:lpstr>Вапропропро</vt:lpstr>
      <vt:lpstr>Вапропропро</vt:lpstr>
      <vt:lpstr>Вапропропро</vt:lpstr>
      <vt:lpstr>Вапропропро</vt:lpstr>
      <vt:lpstr>Вапропропро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Ольга Викторовна Тихонова</dc:creator>
  <cp:lastModifiedBy>raifo450307</cp:lastModifiedBy>
  <cp:revision>106</cp:revision>
  <cp:lastPrinted>2016-11-15T10:33:58Z</cp:lastPrinted>
  <dcterms:created xsi:type="dcterms:W3CDTF">2016-11-15T08:05:44Z</dcterms:created>
  <dcterms:modified xsi:type="dcterms:W3CDTF">2016-11-18T11:49:30Z</dcterms:modified>
</cp:coreProperties>
</file>