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6" r:id="rId4"/>
    <p:sldId id="265" r:id="rId5"/>
    <p:sldId id="269" r:id="rId6"/>
    <p:sldId id="267" r:id="rId7"/>
    <p:sldId id="268" r:id="rId8"/>
    <p:sldId id="271" r:id="rId9"/>
    <p:sldId id="270" r:id="rId10"/>
    <p:sldId id="272" r:id="rId11"/>
    <p:sldId id="286" r:id="rId12"/>
    <p:sldId id="261" r:id="rId13"/>
    <p:sldId id="262" r:id="rId14"/>
    <p:sldId id="263" r:id="rId15"/>
    <p:sldId id="273" r:id="rId16"/>
    <p:sldId id="264" r:id="rId17"/>
    <p:sldId id="274" r:id="rId18"/>
    <p:sldId id="275" r:id="rId19"/>
    <p:sldId id="279" r:id="rId20"/>
    <p:sldId id="280" r:id="rId21"/>
    <p:sldId id="276" r:id="rId22"/>
    <p:sldId id="281" r:id="rId23"/>
    <p:sldId id="277" r:id="rId24"/>
    <p:sldId id="278" r:id="rId25"/>
    <p:sldId id="282" r:id="rId26"/>
    <p:sldId id="284" r:id="rId27"/>
    <p:sldId id="285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4444444444444627E-2"/>
          <c:y val="6.9767441860465518E-2"/>
          <c:w val="0.55185185185185182"/>
          <c:h val="0.872093023255816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#,##0">
                  <c:v>398625</c:v>
                </c:pt>
                <c:pt idx="1">
                  <c:v>398625</c:v>
                </c:pt>
                <c:pt idx="2">
                  <c:v>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474093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411373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Лист1!$B$2:$B$4</c:f>
              <c:numCache>
                <c:formatCode>#,##0</c:formatCode>
                <c:ptCount val="3"/>
                <c:pt idx="0">
                  <c:v>400521</c:v>
                </c:pt>
                <c:pt idx="1">
                  <c:v>474093</c:v>
                </c:pt>
                <c:pt idx="2">
                  <c:v>411373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dLbls>
            <c:dLbl>
              <c:idx val="0"/>
              <c:layout>
                <c:manualLayout>
                  <c:x val="3.741496598639469E-2"/>
                  <c:y val="9.302325581395350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402374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3.4013605442176964E-2"/>
                  <c:y val="0.1085271317829457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475065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6.1224489795918373E-2"/>
                  <c:y val="8.914728682170509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411373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Лист1!$C$2:$C$4</c:f>
              <c:numCache>
                <c:formatCode>#,##0</c:formatCode>
                <c:ptCount val="3"/>
                <c:pt idx="0">
                  <c:v>402374</c:v>
                </c:pt>
                <c:pt idx="1">
                  <c:v>475065</c:v>
                </c:pt>
                <c:pt idx="2">
                  <c:v>411373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</c:v>
                </c:pt>
              </c:strCache>
            </c:strRef>
          </c:tx>
          <c:dLbls>
            <c:dLbl>
              <c:idx val="0"/>
              <c:layout>
                <c:manualLayout>
                  <c:x val="3.2312925170068035E-2"/>
                  <c:y val="-1.1627906976744153E-2"/>
                </c:manualLayout>
              </c:layout>
              <c:showVal val="1"/>
            </c:dLbl>
            <c:dLbl>
              <c:idx val="1"/>
              <c:layout>
                <c:manualLayout>
                  <c:x val="3.7414965986394669E-2"/>
                  <c:y val="-3.4883720930232558E-2"/>
                </c:manualLayout>
              </c:layout>
              <c:showVal val="1"/>
            </c:dLbl>
            <c:dLbl>
              <c:idx val="2"/>
              <c:layout>
                <c:manualLayout>
                  <c:x val="3.4013605442176964E-2"/>
                  <c:y val="-1.5503875968992307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Лист1!$D$2:$D$4</c:f>
              <c:numCache>
                <c:formatCode>#,##0</c:formatCode>
                <c:ptCount val="3"/>
                <c:pt idx="0">
                  <c:v>1853</c:v>
                </c:pt>
                <c:pt idx="1">
                  <c:v>972</c:v>
                </c:pt>
                <c:pt idx="2" formatCode="General">
                  <c:v>0</c:v>
                </c:pt>
              </c:numCache>
            </c:numRef>
          </c:val>
        </c:ser>
        <c:shape val="box"/>
        <c:axId val="83566976"/>
        <c:axId val="83568512"/>
        <c:axId val="0"/>
      </c:bar3DChart>
      <c:catAx>
        <c:axId val="83566976"/>
        <c:scaling>
          <c:orientation val="minMax"/>
        </c:scaling>
        <c:axPos val="b"/>
        <c:numFmt formatCode="General" sourceLinked="1"/>
        <c:tickLblPos val="nextTo"/>
        <c:crossAx val="83568512"/>
        <c:crosses val="autoZero"/>
        <c:auto val="1"/>
        <c:lblAlgn val="ctr"/>
        <c:lblOffset val="100"/>
      </c:catAx>
      <c:valAx>
        <c:axId val="83568512"/>
        <c:scaling>
          <c:orientation val="minMax"/>
        </c:scaling>
        <c:axPos val="l"/>
        <c:majorGridlines/>
        <c:numFmt formatCode="#,##0" sourceLinked="1"/>
        <c:tickLblPos val="nextTo"/>
        <c:crossAx val="8356697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 formatCode="#,##0">
                  <c:v>59343</c:v>
                </c:pt>
                <c:pt idx="1">
                  <c:v>352030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Lbls>
            <c:dLbl>
              <c:idx val="0"/>
              <c:layout>
                <c:manualLayout>
                  <c:x val="-1.557632398753894E-3"/>
                  <c:y val="-2.7777777777776955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33208</c:v>
                </c:pt>
                <c:pt idx="1">
                  <c:v>25956</c:v>
                </c:pt>
                <c:pt idx="2">
                  <c:v>28480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Национальная экономика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Lbls>
            <c:dLbl>
              <c:idx val="0"/>
              <c:layout>
                <c:manualLayout>
                  <c:x val="6.2305295950155952E-3"/>
                  <c:y val="-1.3888888888888938E-2"/>
                </c:manualLayout>
              </c:layout>
              <c:showVal val="1"/>
            </c:dLbl>
            <c:dLbl>
              <c:idx val="1"/>
              <c:layout>
                <c:manualLayout>
                  <c:x val="-1.557632398753894E-3"/>
                  <c:y val="-2.7777777777778958E-3"/>
                </c:manualLayout>
              </c:layout>
              <c:showVal val="1"/>
            </c:dLbl>
            <c:dLbl>
              <c:idx val="2"/>
              <c:layout>
                <c:manualLayout>
                  <c:x val="4.6728971962616992E-3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</c:strCache>
            </c:strRef>
          </c:cat>
          <c:val>
            <c:numRef>
              <c:f>Лист1!$C$2:$C$4</c:f>
              <c:numCache>
                <c:formatCode>#,##0</c:formatCode>
                <c:ptCount val="3"/>
                <c:pt idx="0">
                  <c:v>16885</c:v>
                </c:pt>
                <c:pt idx="1">
                  <c:v>17495</c:v>
                </c:pt>
                <c:pt idx="2">
                  <c:v>17682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Образование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Lbls>
            <c:dLbl>
              <c:idx val="0"/>
              <c:layout>
                <c:manualLayout>
                  <c:x val="1.2461059190031187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1.0903426791277303E-2"/>
                  <c:y val="6.0975609756097563E-3"/>
                </c:manualLayout>
              </c:layout>
              <c:showVal val="1"/>
            </c:dLbl>
            <c:dLbl>
              <c:idx val="2"/>
              <c:layout>
                <c:manualLayout>
                  <c:x val="9.3457943925234661E-3"/>
                  <c:y val="6.0975609756097563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</c:strCache>
            </c:strRef>
          </c:cat>
          <c:val>
            <c:numRef>
              <c:f>Лист1!$D$2:$D$4</c:f>
              <c:numCache>
                <c:formatCode>#,##0</c:formatCode>
                <c:ptCount val="3"/>
                <c:pt idx="0">
                  <c:v>241796</c:v>
                </c:pt>
                <c:pt idx="1">
                  <c:v>231454</c:v>
                </c:pt>
                <c:pt idx="2">
                  <c:v>229478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Культура, кинематография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Lbls>
            <c:dLbl>
              <c:idx val="0"/>
              <c:layout>
                <c:manualLayout>
                  <c:x val="7.7881619937694938E-3"/>
                  <c:y val="-1.3888888888888938E-2"/>
                </c:manualLayout>
              </c:layout>
              <c:showVal val="1"/>
            </c:dLbl>
            <c:dLbl>
              <c:idx val="1"/>
              <c:layout>
                <c:manualLayout>
                  <c:x val="6.2305295950155952E-3"/>
                  <c:y val="-8.3333333333333367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</c:strCache>
            </c:strRef>
          </c:cat>
          <c:val>
            <c:numRef>
              <c:f>Лист1!$E$2:$E$4</c:f>
              <c:numCache>
                <c:formatCode>#,##0</c:formatCode>
                <c:ptCount val="3"/>
                <c:pt idx="0">
                  <c:v>32493</c:v>
                </c:pt>
                <c:pt idx="1">
                  <c:v>34502</c:v>
                </c:pt>
                <c:pt idx="2">
                  <c:v>35440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Социальная политика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Lbls>
            <c:dLbl>
              <c:idx val="0"/>
              <c:layout>
                <c:manualLayout>
                  <c:x val="7.7881619937694938E-3"/>
                  <c:y val="-1.6666666666666701E-2"/>
                </c:manualLayout>
              </c:layout>
              <c:showVal val="1"/>
            </c:dLbl>
            <c:dLbl>
              <c:idx val="1"/>
              <c:layout>
                <c:manualLayout>
                  <c:x val="7.7881619937694938E-3"/>
                  <c:y val="-1.3888888888888938E-2"/>
                </c:manualLayout>
              </c:layout>
              <c:showVal val="1"/>
            </c:dLbl>
            <c:dLbl>
              <c:idx val="2"/>
              <c:layout>
                <c:manualLayout>
                  <c:x val="4.6728971962616992E-3"/>
                  <c:y val="-2.2222222222222251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</c:strCache>
            </c:strRef>
          </c:cat>
          <c:val>
            <c:numRef>
              <c:f>Лист1!$F$2:$F$4</c:f>
              <c:numCache>
                <c:formatCode>#,##0</c:formatCode>
                <c:ptCount val="3"/>
                <c:pt idx="0">
                  <c:v>43776</c:v>
                </c:pt>
                <c:pt idx="1">
                  <c:v>43225</c:v>
                </c:pt>
                <c:pt idx="2">
                  <c:v>51878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Остальные расходы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Lbls>
            <c:dLbl>
              <c:idx val="0"/>
              <c:layout>
                <c:manualLayout>
                  <c:x val="6.2305295950155952E-3"/>
                  <c:y val="-1.6666666666666701E-2"/>
                </c:manualLayout>
              </c:layout>
              <c:showVal val="1"/>
            </c:dLbl>
            <c:dLbl>
              <c:idx val="1"/>
              <c:layout>
                <c:manualLayout>
                  <c:x val="6.2305295950155952E-3"/>
                  <c:y val="-1.3888888888888938E-2"/>
                </c:manualLayout>
              </c:layout>
              <c:showVal val="1"/>
            </c:dLbl>
            <c:dLbl>
              <c:idx val="2"/>
              <c:layout>
                <c:manualLayout>
                  <c:x val="4.6728971962616992E-3"/>
                  <c:y val="-1.6666666666666701E-2"/>
                </c:manualLayout>
              </c:layout>
              <c:showVal val="1"/>
            </c:dLbl>
            <c:spPr>
              <a:scene3d>
                <a:camera prst="orthographicFront"/>
                <a:lightRig rig="threePt" dir="t"/>
              </a:scene3d>
              <a:sp3d prstMaterial="metal"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</c:strCache>
            </c:strRef>
          </c:cat>
          <c:val>
            <c:numRef>
              <c:f>Лист1!$G$2:$G$4</c:f>
              <c:numCache>
                <c:formatCode>#,##0</c:formatCode>
                <c:ptCount val="3"/>
                <c:pt idx="0">
                  <c:v>42786</c:v>
                </c:pt>
                <c:pt idx="1">
                  <c:v>45993</c:v>
                </c:pt>
                <c:pt idx="2">
                  <c:v>48415</c:v>
                </c:pt>
              </c:numCache>
            </c:numRef>
          </c:val>
        </c:ser>
        <c:shape val="box"/>
        <c:axId val="90268032"/>
        <c:axId val="90269568"/>
        <c:axId val="0"/>
      </c:bar3DChart>
      <c:catAx>
        <c:axId val="90268032"/>
        <c:scaling>
          <c:orientation val="minMax"/>
        </c:scaling>
        <c:axPos val="b"/>
        <c:numFmt formatCode="General" sourceLinked="0"/>
        <c:tickLblPos val="nextTo"/>
        <c:crossAx val="90269568"/>
        <c:crosses val="autoZero"/>
        <c:auto val="1"/>
        <c:lblAlgn val="ctr"/>
        <c:lblOffset val="100"/>
      </c:catAx>
      <c:valAx>
        <c:axId val="90269568"/>
        <c:scaling>
          <c:orientation val="minMax"/>
        </c:scaling>
        <c:axPos val="l"/>
        <c:majorGridlines/>
        <c:numFmt formatCode="#,##0" sourceLinked="1"/>
        <c:tickLblPos val="nextTo"/>
        <c:crossAx val="90268032"/>
        <c:crosses val="autoZero"/>
        <c:crossBetween val="between"/>
      </c:valAx>
      <c:spPr>
        <a:scene3d>
          <a:camera prst="orthographicFront"/>
          <a:lightRig rig="threePt" dir="t"/>
        </a:scene3d>
        <a:sp3d>
          <a:bevelB/>
        </a:sp3d>
      </c:spPr>
    </c:plotArea>
    <c:legend>
      <c:legendPos val="r"/>
      <c:layout>
        <c:manualLayout>
          <c:xMode val="edge"/>
          <c:yMode val="edge"/>
          <c:x val="0.65331774934383202"/>
          <c:y val="0.11320004921259842"/>
          <c:w val="0.33418225065616797"/>
          <c:h val="0.8360999015748054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0.05833</cdr:x>
      <cdr:y>0.86667</cdr:y>
    </cdr:from>
    <cdr:to>
      <cdr:x>0.18333</cdr:x>
      <cdr:y>0.92292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33400" y="3962400"/>
          <a:ext cx="1143000" cy="257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dirty="0"/>
            <a:t>т</a:t>
          </a:r>
          <a:r>
            <a:rPr lang="ru-RU" sz="1100" dirty="0" smtClean="0"/>
            <a:t>ыс.руб.</a:t>
          </a:r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hyperlink" Target="http://www.45.mchs.gov.ru/upload/resize_cache/iblock/9bd/360_360_0/9bdfcce181f3aeb273483aba3c7c48a4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12" Type="http://schemas.openxmlformats.org/officeDocument/2006/relationships/image" Target="../media/image9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38200" y="304800"/>
            <a:ext cx="411125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граждан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15966" y="5334000"/>
            <a:ext cx="5228034" cy="20774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5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 проекту решения </a:t>
            </a:r>
            <a:r>
              <a:rPr lang="ru-RU" sz="25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Варгашинской</a:t>
            </a:r>
            <a:r>
              <a:rPr lang="ru-RU" sz="25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</a:p>
          <a:p>
            <a:pPr algn="ctr"/>
            <a:r>
              <a:rPr lang="ru-RU" sz="25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районной Думы «О бюджете </a:t>
            </a:r>
          </a:p>
          <a:p>
            <a:pPr algn="ctr"/>
            <a:r>
              <a:rPr lang="ru-RU" sz="25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Варгашинского района на 2016 год»</a:t>
            </a:r>
          </a:p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6096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chemeClr val="accent6">
                    <a:lumMod val="50000"/>
                  </a:schemeClr>
                </a:solidFill>
              </a:rPr>
              <a:t>ДИНАМИКА РАСХОДОВ БЮДЖЕТА ВАРГАШИНСКОГО РАЙОНА</a:t>
            </a: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33400" cy="661239"/>
          </a:xfrm>
          <a:prstGeom prst="rect">
            <a:avLst/>
          </a:prstGeom>
        </p:spPr>
      </p:pic>
      <p:graphicFrame>
        <p:nvGraphicFramePr>
          <p:cNvPr id="4" name="Диаграмма 3"/>
          <p:cNvGraphicFramePr/>
          <p:nvPr/>
        </p:nvGraphicFramePr>
        <p:xfrm>
          <a:off x="0" y="685800"/>
          <a:ext cx="9144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04800" y="5410200"/>
            <a:ext cx="8534400" cy="1200329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Ведомственная классификация показывает конкретных получателей бюджетных расходов.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Ведомственный признак позволяет выделить в каждой группе расходов соответствующее ведомство, получающее бюджетные ассигнования.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5334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       ПОДДЕРЖКА ГРАЖДАН ИЗ БЮДЖЕТА ВАРГАШИНСКОГО РАЙОНА</a:t>
            </a:r>
            <a:endParaRPr lang="ru-RU" sz="2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457200" cy="566776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678225"/>
          <a:ext cx="9144000" cy="766655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172200"/>
                <a:gridCol w="990600"/>
                <a:gridCol w="990600"/>
                <a:gridCol w="990600"/>
              </a:tblGrid>
              <a:tr h="441035">
                <a:tc>
                  <a:txBody>
                    <a:bodyPr/>
                    <a:lstStyle/>
                    <a:p>
                      <a:pPr algn="ctr"/>
                      <a:r>
                        <a:rPr lang="ru-RU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Наименование социальной поддержки </a:t>
                      </a:r>
                      <a:endParaRPr lang="ru-RU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2014</a:t>
                      </a:r>
                      <a:endParaRPr lang="ru-RU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ru-RU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</a:p>
                  </a:txBody>
                  <a:tcPr/>
                </a:tc>
              </a:tr>
              <a:tr h="4047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Выплата денежной компенсации врачам ГБУ 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ЦРБ» за наем жилых помещений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88,0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67,2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192,0</a:t>
                      </a:r>
                      <a:endParaRPr lang="ru-RU" sz="1400" dirty="0"/>
                    </a:p>
                  </a:txBody>
                  <a:tcPr/>
                </a:tc>
              </a:tr>
              <a:tr h="4199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Ежегодная персональная денежная выплата лицам, удостоенным звания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«Почетный гражданин Варгашинского района»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34,5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21,5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57,5</a:t>
                      </a:r>
                    </a:p>
                    <a:p>
                      <a:pPr algn="r"/>
                      <a:endParaRPr lang="ru-RU" sz="1400" dirty="0"/>
                    </a:p>
                  </a:txBody>
                  <a:tcPr/>
                </a:tc>
              </a:tr>
              <a:tr h="44103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Однократное предоставление детям-сиротам, оставшимся без попечения родителей, лицам из числа детей-сирот и детей, оставшихся без попечения родителей, благоустроенных жилых помещений специализированного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жилищного фонда по договорам найма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3 892,0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1 053,6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7 772,0</a:t>
                      </a:r>
                      <a:endParaRPr lang="ru-RU" sz="1400" dirty="0"/>
                    </a:p>
                  </a:txBody>
                  <a:tcPr/>
                </a:tc>
              </a:tr>
              <a:tr h="45046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Меры социальной поддержки лиц, проживающих и работающих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сельской местности и в рабочих поселках ( 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поселках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городского типа)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14 600,0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15 489,0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20 293,0</a:t>
                      </a:r>
                      <a:endParaRPr lang="ru-RU" sz="1400" dirty="0"/>
                    </a:p>
                  </a:txBody>
                  <a:tcPr/>
                </a:tc>
              </a:tr>
              <a:tr h="38950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Выплата стипендий учащимся, показавшим отличные результаты в спорте, учебе, в обучении музыке и дополнительном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образовании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57,0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smtClean="0"/>
                        <a:t>39,0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78,0</a:t>
                      </a:r>
                      <a:endParaRPr lang="ru-RU" sz="1400" dirty="0"/>
                    </a:p>
                  </a:txBody>
                  <a:tcPr/>
                </a:tc>
              </a:tr>
              <a:tr h="4047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отдыха детей в лагерях дневного пребывания в каникулярное время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1 331,0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1 370,7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1 370,7</a:t>
                      </a:r>
                      <a:endParaRPr lang="ru-RU" sz="1400" dirty="0"/>
                    </a:p>
                  </a:txBody>
                  <a:tcPr/>
                </a:tc>
              </a:tr>
              <a:tr h="4199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отдыха детей, находящихся в трудной жизненной ситуации, в лагеря дневного пребывания в каникулярное время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505,3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505,3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505,3</a:t>
                      </a:r>
                    </a:p>
                    <a:p>
                      <a:pPr algn="r"/>
                      <a:endParaRPr lang="ru-RU" sz="1400" dirty="0"/>
                    </a:p>
                  </a:txBody>
                  <a:tcPr/>
                </a:tc>
              </a:tr>
              <a:tr h="4047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отдыха детей в загородных оздоровительных лагерях в каникулярное время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926,6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830,4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830,4</a:t>
                      </a:r>
                    </a:p>
                    <a:p>
                      <a:pPr algn="r"/>
                      <a:endParaRPr lang="ru-RU" sz="1400" dirty="0"/>
                    </a:p>
                  </a:txBody>
                  <a:tcPr/>
                </a:tc>
              </a:tr>
              <a:tr h="28282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детей в приемных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семьях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6 621,0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6 967,0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7 696,0</a:t>
                      </a:r>
                    </a:p>
                  </a:txBody>
                  <a:tcPr/>
                </a:tc>
              </a:tr>
              <a:tr h="3437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Выплата вознаграждения опекунам (попечителям), приемным родителям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7 373,0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7 321,0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8 090,0</a:t>
                      </a:r>
                      <a:endParaRPr lang="ru-RU" sz="1400" dirty="0"/>
                    </a:p>
                  </a:txBody>
                  <a:tcPr/>
                </a:tc>
              </a:tr>
              <a:tr h="3285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детей в семьях опекунов (попечителей)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3 191,0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3 221,0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3 403,0</a:t>
                      </a:r>
                      <a:endParaRPr lang="ru-RU" sz="1400" dirty="0"/>
                    </a:p>
                  </a:txBody>
                  <a:tcPr/>
                </a:tc>
              </a:tr>
              <a:tr h="4639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Выплата единовременного пособия при всех формах устройства детей, лишенных родительского попечения, в семью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426,7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708,0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622,2</a:t>
                      </a:r>
                    </a:p>
                    <a:p>
                      <a:pPr algn="r"/>
                      <a:endParaRPr lang="ru-RU" sz="1400" dirty="0"/>
                    </a:p>
                  </a:txBody>
                  <a:tcPr/>
                </a:tc>
              </a:tr>
              <a:tr h="44103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Выплата родителям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(законным представителям) компенсации части платы, взимаемой за содержание детей в государственных, муниципальных образовательных учреждениях и иных образовательных организациях, реализующих основную общеобразовательную программу дошкольного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1 225,0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1 400,0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3 746,0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05800" y="4572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тыс.руб</a:t>
            </a:r>
            <a:endParaRPr lang="ru-RU" sz="1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0" y="0"/>
            <a:ext cx="9144000" cy="5334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       ЗАЧЕМ ФОРМИРОВАТЬ И ИСПОЛНЯТЬ БЮДЖЕТ ПО ПРОГРАММАМ?</a:t>
            </a:r>
            <a:endParaRPr lang="ru-RU" sz="2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33400" cy="661239"/>
          </a:xfrm>
          <a:prstGeom prst="rect">
            <a:avLst/>
          </a:prstGeom>
        </p:spPr>
      </p:pic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52400" y="609600"/>
            <a:ext cx="8839200" cy="6096000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 целях повышения эффективности и  результативности бюджетных расходов принято решение: формировать и исполнять расходную часть бюджета  Варгашинского района через реализацию муниципальных  программ.</a:t>
            </a:r>
          </a:p>
          <a:p>
            <a:pPr algn="just"/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algn="just"/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</a:p>
          <a:p>
            <a:pPr algn="just"/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Муниципальная программа Варгашинского района </a:t>
            </a:r>
            <a:r>
              <a:rPr lang="ru-RU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(далее муниципальная программа)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комплекс мероприятий, увязанных по ресурсам, исполнителям и срокам, направленных на достижение конкретной цели в сфере социального, экономического, культурного и иного развития Варгашинского района, улучшение качества жизни населения.</a:t>
            </a: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0" y="0"/>
            <a:ext cx="9144000" cy="4572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КАК ВЫГЛЯДИТ БЮДЖЕТ ВАРГАШИНСКОГО РАЙОНА НА 2016 ГОД В РАЗРЕЗЕ МУНИЦИПАЛЬНЫХ ПРОГРАММ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33400" cy="661239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533400"/>
          <a:ext cx="9144000" cy="6550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000"/>
                <a:gridCol w="1143000"/>
              </a:tblGrid>
              <a:tr h="35136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Расходы Варгашинского района,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всего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411 373,0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74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/>
                        <a:t>из</a:t>
                      </a:r>
                      <a:r>
                        <a:rPr lang="ru-RU" sz="1200" i="1" baseline="0" dirty="0" smtClean="0"/>
                        <a:t> них: расходы на реализацию муниципальных программ, всего</a:t>
                      </a:r>
                      <a:endParaRPr lang="ru-RU" sz="120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/>
                        <a:t>317 975,0</a:t>
                      </a: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«Привлечение врачебных кадров в учреждения</a:t>
                      </a:r>
                      <a:r>
                        <a:rPr lang="ru-RU" sz="1400" baseline="0" dirty="0" smtClean="0"/>
                        <a:t> здравоохранения, расположенные на территории Варгашинского района»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192,0</a:t>
                      </a:r>
                      <a:endParaRPr lang="ru-RU" sz="1400" dirty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«Развитие образования и реализация молодежной политики в </a:t>
                      </a:r>
                      <a:r>
                        <a:rPr lang="ru-RU" sz="1400" dirty="0" err="1" smtClean="0"/>
                        <a:t>Варгашинском</a:t>
                      </a:r>
                      <a:r>
                        <a:rPr lang="ru-RU" sz="1400" dirty="0" smtClean="0"/>
                        <a:t> районе на 2014-2017 годы»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220 683,4</a:t>
                      </a:r>
                      <a:endParaRPr lang="ru-RU" sz="1400" dirty="0"/>
                    </a:p>
                  </a:txBody>
                  <a:tcPr/>
                </a:tc>
              </a:tr>
              <a:tr h="29280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«Улучшение условий и охраны труда в </a:t>
                      </a:r>
                      <a:r>
                        <a:rPr lang="ru-RU" sz="1400" dirty="0" err="1" smtClean="0"/>
                        <a:t>Варгашинском</a:t>
                      </a:r>
                      <a:r>
                        <a:rPr lang="ru-RU" sz="1400" dirty="0" smtClean="0"/>
                        <a:t> районе  2014-2016 годы»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682,0</a:t>
                      </a:r>
                      <a:endParaRPr lang="ru-RU" sz="1400" dirty="0"/>
                    </a:p>
                  </a:txBody>
                  <a:tcPr/>
                </a:tc>
              </a:tr>
              <a:tr h="70273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«Развитие единой дежурно-диспетчерской службы управления строительства, жилищно-коммунального хозяйства, транспорта и дорожной деятельности Администрации Варгашинского района»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634,7</a:t>
                      </a:r>
                      <a:endParaRPr lang="ru-RU" sz="1400" dirty="0"/>
                    </a:p>
                  </a:txBody>
                  <a:tcPr/>
                </a:tc>
              </a:tr>
              <a:tr h="49777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«Энергосбережение и повышение энергетической эффективности в бюджетной сфере и жилищно-коммунальном комплексе Варгашинского района»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100,0</a:t>
                      </a:r>
                    </a:p>
                    <a:p>
                      <a:pPr algn="r"/>
                      <a:endParaRPr lang="ru-RU" sz="14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«Развитие физической культуры и спорта в </a:t>
                      </a:r>
                      <a:r>
                        <a:rPr lang="ru-RU" sz="1400" dirty="0" err="1" smtClean="0"/>
                        <a:t>Варгашинском</a:t>
                      </a:r>
                      <a:r>
                        <a:rPr lang="ru-RU" sz="1400" dirty="0" smtClean="0"/>
                        <a:t> районе на 2014-2016 годы»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4 701,9</a:t>
                      </a:r>
                    </a:p>
                    <a:p>
                      <a:pPr algn="r"/>
                      <a:endParaRPr lang="ru-RU" sz="1400" dirty="0"/>
                    </a:p>
                  </a:txBody>
                  <a:tcPr/>
                </a:tc>
              </a:tr>
              <a:tr h="29280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«Развитие культуры Варгашинского района»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39 678,9</a:t>
                      </a:r>
                    </a:p>
                  </a:txBody>
                  <a:tcPr/>
                </a:tc>
              </a:tr>
              <a:tr h="307446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«Управление и распоряжение муниципальным имуществом и земельными участками»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58,4</a:t>
                      </a:r>
                      <a:endParaRPr lang="ru-RU" sz="1400" dirty="0"/>
                    </a:p>
                  </a:txBody>
                  <a:tcPr/>
                </a:tc>
              </a:tr>
              <a:tr h="29280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«Развитие агропромышленного</a:t>
                      </a:r>
                      <a:r>
                        <a:rPr lang="ru-RU" sz="1400" baseline="0" dirty="0" smtClean="0"/>
                        <a:t> комплекса в </a:t>
                      </a:r>
                      <a:r>
                        <a:rPr lang="ru-RU" sz="1400" baseline="0" dirty="0" err="1" smtClean="0"/>
                        <a:t>Варгашинском</a:t>
                      </a:r>
                      <a:r>
                        <a:rPr lang="ru-RU" sz="1400" baseline="0" dirty="0" smtClean="0"/>
                        <a:t> районе»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1 772,7</a:t>
                      </a:r>
                      <a:endParaRPr lang="ru-RU" sz="1400" dirty="0"/>
                    </a:p>
                  </a:txBody>
                  <a:tcPr/>
                </a:tc>
              </a:tr>
              <a:tr h="49777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«Снижение административных барьеров, оптимизация и повышение качества предоставления муниципальных услуг на 2014-2016 годы»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40,0</a:t>
                      </a:r>
                      <a:endParaRPr lang="ru-RU" sz="1400" dirty="0"/>
                    </a:p>
                  </a:txBody>
                  <a:tcPr/>
                </a:tc>
              </a:tr>
              <a:tr h="29280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«Развитие муниципальной службы в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baseline="0" dirty="0" err="1" smtClean="0"/>
                        <a:t>Варгашинском</a:t>
                      </a:r>
                      <a:r>
                        <a:rPr lang="ru-RU" sz="1400" baseline="0" dirty="0" smtClean="0"/>
                        <a:t> районе»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41,4</a:t>
                      </a:r>
                    </a:p>
                  </a:txBody>
                  <a:tcPr/>
                </a:tc>
              </a:tr>
              <a:tr h="49777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«Обеспечение деятельности</a:t>
                      </a:r>
                      <a:r>
                        <a:rPr lang="ru-RU" sz="1400" baseline="0" dirty="0" smtClean="0"/>
                        <a:t> Администрации Варгашинского района по участию и проведению торжественных мероприятий на 2014-2016 годы»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117,5</a:t>
                      </a:r>
                      <a:endParaRPr lang="ru-RU" sz="1400" dirty="0"/>
                    </a:p>
                  </a:txBody>
                  <a:tcPr/>
                </a:tc>
              </a:tr>
              <a:tr h="49777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«Управление муниципальными финансами</a:t>
                      </a:r>
                      <a:r>
                        <a:rPr lang="ru-RU" sz="1400" baseline="0" dirty="0" smtClean="0"/>
                        <a:t> и регулирование межбюджетных отношений»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49 271,6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382000" y="3048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тыс.руб.</a:t>
            </a:r>
            <a:endParaRPr lang="ru-RU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0" y="0"/>
            <a:ext cx="9144000" cy="8382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      </a:t>
            </a:r>
          </a:p>
          <a:p>
            <a:pPr algn="ctr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5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МУНИЦИПАЛЬНАЯ ПРОГРАММА ВАРГАШИНСКОГО РАЙОНА «ПРИВЛЕЧЕНИЕ                         ВРАЧЕБНЫХ КАДРОВ В УЧРЕЖДЕНИЯ ЗДРАВООХРАНЕНИЯ, РАСПОЛОЖЕННЫЕ НА ТЕРРИТОРИИ ВАРГАШИНСКОГО РАЙОНА</a:t>
            </a:r>
          </a:p>
          <a:p>
            <a:pPr algn="ctr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2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14681" cy="76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1066800"/>
            <a:ext cx="5410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Целью муниципальной программы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является повышение качества и доступности квалифицированной медицинской помощи населению Варгашинского района путем улучшения обеспеченности врачебными кадрами учреждений здравоохранения, расположенных на территории Варгашинского района.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8" name="Рисунок 7" descr="ui-54268840428e60.1526633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41581" y="1143000"/>
            <a:ext cx="3402419" cy="1828800"/>
          </a:xfrm>
          <a:prstGeom prst="rect">
            <a:avLst/>
          </a:prstGeom>
        </p:spPr>
      </p:pic>
      <p:sp>
        <p:nvSpPr>
          <p:cNvPr id="9" name="Загнутый угол 8"/>
          <p:cNvSpPr/>
          <p:nvPr/>
        </p:nvSpPr>
        <p:spPr>
          <a:xfrm>
            <a:off x="228600" y="3200400"/>
            <a:ext cx="8610600" cy="2057400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i="1" dirty="0" smtClean="0"/>
          </a:p>
          <a:p>
            <a:pPr algn="ctr"/>
            <a:endParaRPr lang="ru-RU" sz="2000" b="1" i="1" dirty="0" smtClean="0"/>
          </a:p>
          <a:p>
            <a:pPr algn="ctr"/>
            <a:r>
              <a:rPr lang="ru-RU" sz="2000" b="1" i="1" dirty="0" smtClean="0"/>
              <a:t>Задачи муниципальной программы:</a:t>
            </a:r>
            <a:endParaRPr lang="ru-RU" sz="2000" i="1" dirty="0" smtClean="0"/>
          </a:p>
          <a:p>
            <a:r>
              <a:rPr lang="ru-RU" sz="2000" i="1" dirty="0" smtClean="0"/>
              <a:t>      Создание специальных условий для привлечения врачебных кадров              (выплата денежной компенсации врачам за наем жилых помещений);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     Повышение престижа профессии медицинского работника.</a:t>
            </a:r>
          </a:p>
          <a:p>
            <a:endParaRPr lang="ru-RU" sz="2000" i="1" dirty="0"/>
          </a:p>
        </p:txBody>
      </p:sp>
      <p:sp>
        <p:nvSpPr>
          <p:cNvPr id="12" name="Блок-схема: узел 11"/>
          <p:cNvSpPr/>
          <p:nvPr/>
        </p:nvSpPr>
        <p:spPr>
          <a:xfrm>
            <a:off x="381000" y="3810000"/>
            <a:ext cx="152400" cy="152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381000" y="4724400"/>
            <a:ext cx="152400" cy="152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3400" y="5410200"/>
            <a:ext cx="807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Ожидаемые конечные результаты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муниципальной программы – увеличение количества врачей ГБУ «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Варгашинская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ЦРБ», которым выплачивается денежная компенсация за наем жилых помещений.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10668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МУНИЦИПАЛЬНАЯ ПРОГРАММА ВАРГАШИНСКОГО РАЙОНА «РАЗВИТИЕ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 ОБРАЗОВАНИЯ И РЕАЛИЗАЦИЯ МОЛОДЕЖНОЙ ПОЛИТИКИ В ВАРГАШИНСКОМ РАЙОНЕ НА 2014-2017 ГОДЫ»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067" cy="1131901"/>
          </a:xfrm>
          <a:prstGeom prst="rect">
            <a:avLst/>
          </a:prstGeom>
        </p:spPr>
      </p:pic>
      <p:pic>
        <p:nvPicPr>
          <p:cNvPr id="5" name="Рисунок 4" descr="1743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48600" y="1600200"/>
            <a:ext cx="1295400" cy="975868"/>
          </a:xfrm>
          <a:prstGeom prst="rect">
            <a:avLst/>
          </a:prstGeom>
        </p:spPr>
      </p:pic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152400" y="1143000"/>
            <a:ext cx="7543800" cy="1371600"/>
          </a:xfrm>
          <a:prstGeom prst="snip2DiagRect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u="sng" dirty="0" smtClean="0">
                <a:solidFill>
                  <a:srgbClr val="C00000"/>
                </a:solidFill>
              </a:rPr>
              <a:t>Целью</a:t>
            </a:r>
            <a:r>
              <a:rPr lang="ru-RU" sz="1600" dirty="0" smtClean="0">
                <a:solidFill>
                  <a:srgbClr val="C00000"/>
                </a:solidFill>
              </a:rPr>
              <a:t> муниципальной программы является повышение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гражданина, создание условий для успешной социализации и самореализации детей и молодежи, содействие социально-экономическому развитию Варгашинского района.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1000" y="2819400"/>
            <a:ext cx="8763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i="1" dirty="0" smtClean="0">
                <a:solidFill>
                  <a:schemeClr val="accent2">
                    <a:lumMod val="50000"/>
                  </a:schemeClr>
                </a:solidFill>
              </a:rPr>
              <a:t>Развитие системы образовательных услуг обеспечивающих раннее развитие детей; </a:t>
            </a:r>
          </a:p>
          <a:p>
            <a:pPr algn="just"/>
            <a:endParaRPr lang="ru-RU" sz="1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1400" i="1" dirty="0" smtClean="0">
                <a:solidFill>
                  <a:schemeClr val="accent2">
                    <a:lumMod val="50000"/>
                  </a:schemeClr>
                </a:solidFill>
              </a:rPr>
              <a:t>совершенствование содержания и технологий образования;</a:t>
            </a:r>
          </a:p>
          <a:p>
            <a:pPr algn="just"/>
            <a:endParaRPr lang="ru-RU" sz="1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1400" i="1" dirty="0" smtClean="0">
                <a:solidFill>
                  <a:schemeClr val="accent2">
                    <a:lumMod val="50000"/>
                  </a:schemeClr>
                </a:solidFill>
              </a:rPr>
              <a:t>улучшение материально-технической, учебно-материальной  базы образовательных учреждений;</a:t>
            </a:r>
          </a:p>
          <a:p>
            <a:pPr algn="just"/>
            <a:endParaRPr lang="ru-RU" sz="1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1400" i="1" dirty="0" smtClean="0">
                <a:solidFill>
                  <a:schemeClr val="accent2">
                    <a:lumMod val="50000"/>
                  </a:schemeClr>
                </a:solidFill>
              </a:rPr>
              <a:t>развитие кадрового потенциала системы образования;</a:t>
            </a:r>
          </a:p>
          <a:p>
            <a:pPr algn="just"/>
            <a:endParaRPr lang="ru-RU" sz="1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1400" i="1" dirty="0" smtClean="0">
                <a:solidFill>
                  <a:schemeClr val="accent2">
                    <a:lumMod val="50000"/>
                  </a:schemeClr>
                </a:solidFill>
              </a:rPr>
              <a:t>повышение доступности и качества предоставляемых образовательных услуг;</a:t>
            </a:r>
          </a:p>
          <a:p>
            <a:pPr algn="just"/>
            <a:endParaRPr lang="ru-RU" sz="1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1400" i="1" dirty="0" smtClean="0">
                <a:solidFill>
                  <a:schemeClr val="accent2">
                    <a:lumMod val="50000"/>
                  </a:schemeClr>
                </a:solidFill>
              </a:rPr>
              <a:t>создание образовательной среды, обеспечивающей доступность качественного образования и успешную социализацию для лиц с ограниченными возможностями здоровья;</a:t>
            </a:r>
          </a:p>
          <a:p>
            <a:pPr algn="just"/>
            <a:endParaRPr lang="ru-RU" sz="1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1400" i="1" dirty="0" smtClean="0">
                <a:solidFill>
                  <a:schemeClr val="accent2">
                    <a:lumMod val="50000"/>
                  </a:schemeClr>
                </a:solidFill>
              </a:rPr>
              <a:t>создание условий для успешной социализации и саморазвития детей и молодежи;</a:t>
            </a:r>
          </a:p>
          <a:p>
            <a:pPr algn="just"/>
            <a:endParaRPr lang="ru-RU" sz="1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1400" i="1" dirty="0" smtClean="0">
                <a:solidFill>
                  <a:schemeClr val="accent2">
                    <a:lumMod val="50000"/>
                  </a:schemeClr>
                </a:solidFill>
              </a:rPr>
              <a:t>повышение эффективности управления;</a:t>
            </a:r>
          </a:p>
          <a:p>
            <a:pPr algn="just"/>
            <a:endParaRPr lang="ru-RU" sz="1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1400" i="1" dirty="0" smtClean="0">
                <a:solidFill>
                  <a:schemeClr val="accent2">
                    <a:lumMod val="50000"/>
                  </a:schemeClr>
                </a:solidFill>
              </a:rPr>
              <a:t>совершенствование экономических механизмов.</a:t>
            </a:r>
            <a:endParaRPr lang="ru-RU" sz="14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33600" y="2438400"/>
            <a:ext cx="5327933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5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муниципальной программы:</a:t>
            </a:r>
            <a:endParaRPr lang="ru-RU" sz="25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152400" y="2895600"/>
            <a:ext cx="152400" cy="1524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152400" y="3276600"/>
            <a:ext cx="152400" cy="1524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152400" y="3733800"/>
            <a:ext cx="152400" cy="1524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152400" y="4191000"/>
            <a:ext cx="152400" cy="1524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152400" y="4572000"/>
            <a:ext cx="152400" cy="1524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152400" y="5029200"/>
            <a:ext cx="152400" cy="1524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152400" y="5638800"/>
            <a:ext cx="152400" cy="1524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152400" y="6096000"/>
            <a:ext cx="152400" cy="1524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152400" y="6477000"/>
            <a:ext cx="152400" cy="1524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0" y="0"/>
            <a:ext cx="9144000" cy="7620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МУНИЦИПАЛЬНАЯ ПРОГРАММА ВАРГАШИНСКОГО РАЙОНА «УЛУЧШЕНИЕ                          УСЛОВИЙ И ОХРАНА ТРУДА В ВАРГАШИНСКОМ РАЙОНЕ НА 2014-2016 ГОДЫ»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685799" cy="858501"/>
          </a:xfrm>
          <a:prstGeom prst="rect">
            <a:avLst/>
          </a:prstGeom>
        </p:spPr>
      </p:pic>
      <p:pic>
        <p:nvPicPr>
          <p:cNvPr id="7" name="Рисунок 6" descr="16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67600" y="761999"/>
            <a:ext cx="1676400" cy="1647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52400" y="914400"/>
            <a:ext cx="7239000" cy="1477328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Цель муниципальной программы </a:t>
            </a:r>
            <a:r>
              <a:rPr lang="ru-RU" dirty="0" smtClean="0"/>
              <a:t>- реализация основных направлений государственной политики в области охраны труда по обеспечению приоритета сохранения жизни и здоровья работников Администрации</a:t>
            </a:r>
          </a:p>
          <a:p>
            <a:pPr algn="just"/>
            <a:r>
              <a:rPr lang="ru-RU" dirty="0" smtClean="0"/>
              <a:t>Варгашинского района и организаций, находящихся на территории</a:t>
            </a:r>
          </a:p>
          <a:p>
            <a:pPr algn="just"/>
            <a:r>
              <a:rPr lang="ru-RU" dirty="0" smtClean="0"/>
              <a:t>Варгашинского района.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2895600"/>
            <a:ext cx="86868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Принятие эффективных мер, направленных на улучшение условий и охраны труда на рабочих местах, на снижение производственного травматизма и </a:t>
            </a:r>
            <a:r>
              <a:rPr lang="ru-RU" sz="1500" dirty="0" err="1" smtClean="0"/>
              <a:t>профзаболеваемости</a:t>
            </a:r>
            <a:r>
              <a:rPr lang="ru-RU" sz="1500" dirty="0" smtClean="0"/>
              <a:t>;</a:t>
            </a:r>
          </a:p>
          <a:p>
            <a:r>
              <a:rPr lang="ru-RU" sz="1500" dirty="0" smtClean="0"/>
              <a:t>рост количества организаций, не имеющих случаев производственного травматизма и </a:t>
            </a:r>
            <a:r>
              <a:rPr lang="ru-RU" sz="1500" dirty="0" err="1" smtClean="0"/>
              <a:t>профзаболеваемости</a:t>
            </a:r>
            <a:r>
              <a:rPr lang="ru-RU" sz="1500" dirty="0" smtClean="0"/>
              <a:t>;</a:t>
            </a:r>
          </a:p>
          <a:p>
            <a:r>
              <a:rPr lang="ru-RU" sz="1500" dirty="0" smtClean="0"/>
              <a:t>принятие эффективных мер в сфере регулирования обеспечения охраны труда;</a:t>
            </a:r>
          </a:p>
          <a:p>
            <a:r>
              <a:rPr lang="ru-RU" sz="1500" dirty="0" smtClean="0"/>
              <a:t>разработка мероприятий по дальнейшему повышению уровня безопасности труда на рабочих местах;</a:t>
            </a:r>
          </a:p>
          <a:p>
            <a:r>
              <a:rPr lang="ru-RU" sz="1500" dirty="0" smtClean="0"/>
              <a:t>повышение уровня квалификации в вопросах обеспечения безопасности труда работников органов местного  самоуправления Варгашинского района и работодателей;</a:t>
            </a:r>
          </a:p>
          <a:p>
            <a:r>
              <a:rPr lang="ru-RU" sz="1500" dirty="0" smtClean="0"/>
              <a:t>повышение качества оказания практической и методической помощи организациям, находящимся на территории Варгашинского района, в сфере охраны труда;</a:t>
            </a:r>
          </a:p>
          <a:p>
            <a:r>
              <a:rPr lang="ru-RU" sz="1500" dirty="0" smtClean="0"/>
              <a:t>повышение эффективности услуг, оказываемых организациям, находящимся на территории Варгашинского района, в обеспечении безопасности труда;</a:t>
            </a:r>
          </a:p>
          <a:p>
            <a:r>
              <a:rPr lang="ru-RU" sz="1500" dirty="0" smtClean="0"/>
              <a:t>снижение уровня профессиональных рисков;</a:t>
            </a:r>
          </a:p>
          <a:p>
            <a:r>
              <a:rPr lang="ru-RU" sz="1500" dirty="0" smtClean="0"/>
              <a:t>профилактика здоровья работающих;</a:t>
            </a:r>
          </a:p>
          <a:p>
            <a:r>
              <a:rPr lang="ru-RU" sz="1500" dirty="0" smtClean="0"/>
              <a:t>повышение уровня информирования работодателей и населения по вопросам охраны труда;</a:t>
            </a:r>
            <a:endParaRPr lang="ru-RU" sz="15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2362200"/>
            <a:ext cx="354135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программы:</a:t>
            </a:r>
            <a:endParaRPr lang="ru-RU" sz="3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Нашивка 11"/>
          <p:cNvSpPr/>
          <p:nvPr/>
        </p:nvSpPr>
        <p:spPr>
          <a:xfrm>
            <a:off x="152400" y="2971800"/>
            <a:ext cx="152400" cy="152400"/>
          </a:xfrm>
          <a:prstGeom prst="chevr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152400" y="3429000"/>
            <a:ext cx="152400" cy="152400"/>
          </a:xfrm>
          <a:prstGeom prst="chevr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152400" y="3886200"/>
            <a:ext cx="152400" cy="152400"/>
          </a:xfrm>
          <a:prstGeom prst="chevr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Нашивка 14"/>
          <p:cNvSpPr/>
          <p:nvPr/>
        </p:nvSpPr>
        <p:spPr>
          <a:xfrm>
            <a:off x="152400" y="4114800"/>
            <a:ext cx="152400" cy="152400"/>
          </a:xfrm>
          <a:prstGeom prst="chevr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>
            <a:off x="152400" y="4343400"/>
            <a:ext cx="152400" cy="152400"/>
          </a:xfrm>
          <a:prstGeom prst="chevr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Нашивка 16"/>
          <p:cNvSpPr/>
          <p:nvPr/>
        </p:nvSpPr>
        <p:spPr>
          <a:xfrm>
            <a:off x="152400" y="4800600"/>
            <a:ext cx="152400" cy="152400"/>
          </a:xfrm>
          <a:prstGeom prst="chevr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Нашивка 17"/>
          <p:cNvSpPr/>
          <p:nvPr/>
        </p:nvSpPr>
        <p:spPr>
          <a:xfrm>
            <a:off x="152400" y="5257800"/>
            <a:ext cx="152400" cy="152400"/>
          </a:xfrm>
          <a:prstGeom prst="chevr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Нашивка 18"/>
          <p:cNvSpPr/>
          <p:nvPr/>
        </p:nvSpPr>
        <p:spPr>
          <a:xfrm>
            <a:off x="152400" y="5715000"/>
            <a:ext cx="152400" cy="152400"/>
          </a:xfrm>
          <a:prstGeom prst="chevr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Нашивка 19"/>
          <p:cNvSpPr/>
          <p:nvPr/>
        </p:nvSpPr>
        <p:spPr>
          <a:xfrm>
            <a:off x="152400" y="5943600"/>
            <a:ext cx="152400" cy="152400"/>
          </a:xfrm>
          <a:prstGeom prst="chevr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Нашивка 20"/>
          <p:cNvSpPr/>
          <p:nvPr/>
        </p:nvSpPr>
        <p:spPr>
          <a:xfrm>
            <a:off x="152400" y="6172200"/>
            <a:ext cx="152400" cy="152400"/>
          </a:xfrm>
          <a:prstGeom prst="chevro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10668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МУНИЦИПАЛЬНАЯ ПРОГРАММА ВАРГАШИНСКОГО РАЙОНА «РАЗВИТИЕ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 ЕДИНОЙ ДЕЖУНО-ДИСПЕТЧЕРСКОЙ СЛУЖБЫ УПРАВЛЕНИЯ СТРОИТЕЛЬСТВА, ЖИЛИЩНО-КОММУНАЛЬНОГО ХОЗЯЙСТВА, ТРАНСПОРТА И ДОРОЖНОЙ ДЕЯТЕЛЬНОСТИ АДМИНИСТРАЦИИ ВАРГАНИСКОГО РАЙОНА»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067" cy="11319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4800" y="1219200"/>
            <a:ext cx="1041632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</a:t>
            </a:r>
            <a:endParaRPr lang="ru-RU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1295400"/>
            <a:ext cx="7543800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- развитие и автоматизация системы управления при угрозе или возникновении чрезвычайной ситуации, определение очередности задач, структуры, порядка и функционирования единой дежурно-диспетчерской службы.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008-1695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2514600"/>
            <a:ext cx="2514599" cy="1312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28600" y="2590800"/>
            <a:ext cx="64770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Достижение указанной цели обеспечивается решением следующих задач муниципальной программы:</a:t>
            </a:r>
            <a:endParaRPr lang="ru-RU" sz="2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304800" y="4114800"/>
            <a:ext cx="304800" cy="1524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62000" y="3962400"/>
            <a:ext cx="716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реализация требований основных нормативных правовых актов по вопросам гражданской обороны, пожарной безопасности, защиты населения и территорий от чрезвычайных ситуаций;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Оснащение ЕДДС программно-техническими средствами автоматизации управления; 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Повышение уровня квалификации персонала.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304800" y="5105400"/>
            <a:ext cx="304800" cy="1524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304800" y="6019800"/>
            <a:ext cx="304800" cy="1524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10668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МУНИЦИПАЛЬНАЯ ПРОГРАММА ВАРГАШИНСКОГО РАЙОНА «ЭНЕРГОСБЕРЕЖЕНИЕ И ПОВЫШЕНИЕ ЭНЕРГЕТИЧЕСКОЙ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ЭФФЕКТИВНОСТИ В БЮДЖЕТНОЙ СФЕРЕ И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ЖИЛИЩНО-КОММУНАЛЬНОМ КОМПЛЕКСЕ ВАРГАШИНСКОГО РАЙОНА»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067" cy="1131901"/>
          </a:xfrm>
          <a:prstGeom prst="rect">
            <a:avLst/>
          </a:prstGeom>
        </p:spPr>
      </p:pic>
      <p:pic>
        <p:nvPicPr>
          <p:cNvPr id="4" name="Рисунок 3" descr="5241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143000"/>
            <a:ext cx="2228850" cy="17072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0800" y="1066800"/>
            <a:ext cx="655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Целью муниципальной программы 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является сокращение энергоемкости не менее чем на 3 процента в год и создание на этой основе предпосылок для устойчивого развития экономики Варгашинского района и повышения ее конкурентоспособности, а также оптимизация бюджетных расходов на оплату потребления топливно-энергетических ресурсов.</a:t>
            </a:r>
            <a:endParaRPr lang="ru-RU" sz="2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3276600"/>
            <a:ext cx="8763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- стимулировать разработку и внедрение перспективных инновационных проектов повышения энергетической эффективности в сфере производства и потребления энергетических ресурсов, в том числе за счет модернизации производственных мощностей на основе использования научно производственного потенциала;</a:t>
            </a:r>
          </a:p>
          <a:p>
            <a:r>
              <a:rPr lang="ru-RU" dirty="0" smtClean="0">
                <a:latin typeface="Monotype Corsiva" pitchFamily="66" charset="0"/>
              </a:rPr>
              <a:t>- снизить удельный расход топлива и выбросы продуктов сгорания при выработке тепловой и электрической энергии, в том числе за счет максимального использования вторичных топливных газов, внедрения современного оборудования с низкими удельными расходами</a:t>
            </a:r>
          </a:p>
          <a:p>
            <a:r>
              <a:rPr lang="ru-RU" dirty="0" smtClean="0">
                <a:latin typeface="Monotype Corsiva" pitchFamily="66" charset="0"/>
              </a:rPr>
              <a:t>энергоресурсов;</a:t>
            </a:r>
          </a:p>
          <a:p>
            <a:r>
              <a:rPr lang="ru-RU" dirty="0" smtClean="0">
                <a:latin typeface="Monotype Corsiva" pitchFamily="66" charset="0"/>
              </a:rPr>
              <a:t>- сократить потери энергетических ресурсов и воды при их производстве и передаче;</a:t>
            </a:r>
          </a:p>
          <a:p>
            <a:r>
              <a:rPr lang="ru-RU" dirty="0" smtClean="0">
                <a:latin typeface="Monotype Corsiva" pitchFamily="66" charset="0"/>
              </a:rPr>
              <a:t>обеспечить оптимизацию топливно-энергетического баланса Варгашинского</a:t>
            </a:r>
          </a:p>
          <a:p>
            <a:r>
              <a:rPr lang="ru-RU" dirty="0" smtClean="0">
                <a:latin typeface="Monotype Corsiva" pitchFamily="66" charset="0"/>
              </a:rPr>
              <a:t>района;</a:t>
            </a:r>
          </a:p>
          <a:p>
            <a:r>
              <a:rPr lang="ru-RU" dirty="0" smtClean="0">
                <a:latin typeface="Monotype Corsiva" pitchFamily="66" charset="0"/>
              </a:rPr>
              <a:t>- сократить энергетические издержки бюджетной сферы Варгашинского района.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2895600"/>
            <a:ext cx="6553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rgbClr val="C00000"/>
                </a:solidFill>
                <a:latin typeface="Monotype Corsiva" pitchFamily="66" charset="0"/>
              </a:rPr>
              <a:t>Задачи муниципальной программы:</a:t>
            </a:r>
            <a:endParaRPr lang="ru-RU" sz="3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10668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МУНИЦИПАЛЬНАЯ ПРОГРАММА ВАРГАШИНСКОГО РАЙОНА «РАЗВИТИЕ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 ФИЗИЧЕСКОЙ КУЛЬТУРЫ И СПОРТА В ВАРГАШИНСКОМ РАЙОНЕ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НА 2014-2016 ГОДЫ»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067" cy="1131901"/>
          </a:xfrm>
          <a:prstGeom prst="rect">
            <a:avLst/>
          </a:prstGeom>
        </p:spPr>
      </p:pic>
      <p:pic>
        <p:nvPicPr>
          <p:cNvPr id="4" name="Рисунок 3" descr="548_proportional_0b7e0d981d99e9f7dbf828b7f04fde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43000"/>
            <a:ext cx="1727901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676400" y="1143000"/>
            <a:ext cx="7239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Цель программы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– привлечение широкого круга детей, подростков и молодежи к занятиям физической культурой и спортом, утверждение среди молодежи здорового образа жизни, популяризация физической культуры и спорта среди населения Варгашинского района, создание необходимых условий для оздоровления, физического и духовно-нравственного развития личности в процессе занятий физической культурой и спортом, повышения уровня подготовленности спортсменов Варгашинского района.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304800" y="3276600"/>
            <a:ext cx="518160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5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программы:</a:t>
            </a:r>
            <a:endParaRPr lang="ru-RU" sz="35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38862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Повышение интереса населения Варгашинского района к занятиям физической культурой и спортом;</a:t>
            </a:r>
          </a:p>
          <a:p>
            <a:r>
              <a:rPr lang="ru-RU" sz="1600" dirty="0" smtClean="0"/>
              <a:t>Формирование у населения потребности в физическом совершенствовании, регулярных занятиях физической культурой и спортом;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4876800"/>
            <a:ext cx="6324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Обеспечение доступности и повышение качества физкультурно-оздоровительных и спортивных услуг, предоставляемых населению Варгашинского района;</a:t>
            </a:r>
          </a:p>
          <a:p>
            <a:r>
              <a:rPr lang="ru-RU" sz="1600" dirty="0" smtClean="0"/>
              <a:t>Повышение качества и результативности процесса физического воспитания в муниципальных образовательных учреждениях Варгашинского района.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609600" y="4038600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609600" y="4495800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609600" y="5029200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609600" y="5715000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 descr="http://www.45.mchs.gov.ru/upload/resize_cache/iblock/9bd/360_360_0/9bdfcce181f3aeb273483aba3c7c48a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4800600"/>
            <a:ext cx="2209800" cy="17724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RCACWA04KCAHW9RT7CA2M9GTGCAZYEZO2CARXGIE8CAO1LFIZCASUKVUPCADEBYVNCAT79VQ8CA02IPBFCAEL3EOKCAMAABU3CA8JED06CANNLZ4PCAOF3VEZCAZ1BNVUCAJ3IJO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0"/>
            <a:ext cx="2819400" cy="211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4CAVZ376OCAA9HGV8CADUUON3CA4F1AZKCAJ7HYVGCABNBJRRCAWOBDSGCAVK18SRCABARHU4CAOSY73ACA4CLEFGCA84NKRZCASOPKV0CASX1KIQCAE74FAHCAOI2L8MCA5D7PO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4191000"/>
            <a:ext cx="33528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0KCAL3BDK2CA5K3FZFCA64Z6NKCAE8DJ1GCAMVY6ONCABPS9W8CA4VX1ZTCABBZIF3CAZ7L9STCALQSY6QCA6E9M2ICAM3SBL0CA01V68QCAW9CR5RCAIATRSUCA4I2Q4DCAFH7KD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819400" cy="211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getImage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286000"/>
            <a:ext cx="26416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DFCAP1QQHQCAS28E2RCA6Z6Y2DCAOJHYS8CAULALIZCA32A3N4CAGDZGYXCAOQ127GCA4K0KWUCAQSDTS3CAO04BNJCAPTCVR1CAO57TMXCA2O8G8LCAX5PHMYCA1QX81UCA0WG7J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4191000"/>
            <a:ext cx="3302000" cy="2476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банк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5892800" y="1905000"/>
            <a:ext cx="32512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vargaschi1202090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3124199" y="2895600"/>
            <a:ext cx="2744341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герб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800600" y="304800"/>
            <a:ext cx="1152525" cy="1428750"/>
          </a:xfrm>
          <a:prstGeom prst="rect">
            <a:avLst/>
          </a:prstGeom>
        </p:spPr>
      </p:pic>
      <p:pic>
        <p:nvPicPr>
          <p:cNvPr id="17" name="Рисунок 16" descr="стелла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362200" y="0"/>
            <a:ext cx="2294512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MRCAHD4NRJCA4ON8VJCAM0VJSICAZSL093CARBXS77CAF3JLC4CASS8GZVCA33A6MHCAQUNIBZCAIIM33UCAPA4M7PCAI4Y1BUCASDE11NCAY16PGJCAW5CYE4CA6KG4BKCAS28R6Z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019800" y="4343400"/>
            <a:ext cx="3124200" cy="2343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6858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МУНИЦИПАЛЬНАЯ ПРОГРАММА ВАРГАШИНСКОГО РАЙОНА «РАЗВИТИЕ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КУЛЬТУРЫ ВАРГАШИНСКОГО РАЙОНА»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614680" cy="762000"/>
          </a:xfrm>
          <a:prstGeom prst="rect">
            <a:avLst/>
          </a:prstGeom>
        </p:spPr>
      </p:pic>
      <p:sp>
        <p:nvSpPr>
          <p:cNvPr id="5" name="Загнутый угол 4"/>
          <p:cNvSpPr/>
          <p:nvPr/>
        </p:nvSpPr>
        <p:spPr>
          <a:xfrm>
            <a:off x="228600" y="762000"/>
            <a:ext cx="8610600" cy="1219200"/>
          </a:xfrm>
          <a:prstGeom prst="foldedCorner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 smtClean="0"/>
          </a:p>
          <a:p>
            <a:pPr algn="ctr"/>
            <a:r>
              <a:rPr lang="ru-RU" b="1" dirty="0" smtClean="0"/>
              <a:t>Целью муниципальной программы  </a:t>
            </a:r>
            <a:r>
              <a:rPr lang="ru-RU" dirty="0" smtClean="0"/>
              <a:t>является улучшение качества жизни населения Варгашинского района, путем повышения уровня, объема и разнообразия услуг в сфере культуры, приобщение  к ценностям традиционной народной культуры различных слоев населения Варгашинского района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9812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Достижение указанной цели обеспечивается решением следующих </a:t>
            </a:r>
            <a:r>
              <a:rPr lang="ru-RU" b="1" dirty="0" smtClean="0">
                <a:solidFill>
                  <a:srgbClr val="00B050"/>
                </a:solidFill>
              </a:rPr>
              <a:t>задач</a:t>
            </a:r>
            <a:r>
              <a:rPr lang="ru-RU" dirty="0" smtClean="0">
                <a:solidFill>
                  <a:srgbClr val="00B050"/>
                </a:solidFill>
              </a:rPr>
              <a:t>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3" name="Блок-схема: сортировка 12"/>
          <p:cNvSpPr/>
          <p:nvPr/>
        </p:nvSpPr>
        <p:spPr>
          <a:xfrm flipH="1">
            <a:off x="152400" y="2286000"/>
            <a:ext cx="91438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сортировка 13"/>
          <p:cNvSpPr/>
          <p:nvPr/>
        </p:nvSpPr>
        <p:spPr>
          <a:xfrm>
            <a:off x="152400" y="25146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сортировка 14"/>
          <p:cNvSpPr/>
          <p:nvPr/>
        </p:nvSpPr>
        <p:spPr>
          <a:xfrm>
            <a:off x="152400" y="27432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сортировка 15"/>
          <p:cNvSpPr/>
          <p:nvPr/>
        </p:nvSpPr>
        <p:spPr>
          <a:xfrm>
            <a:off x="152400" y="29718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сортировка 16"/>
          <p:cNvSpPr/>
          <p:nvPr/>
        </p:nvSpPr>
        <p:spPr>
          <a:xfrm>
            <a:off x="152400" y="32004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сортировка 17"/>
          <p:cNvSpPr/>
          <p:nvPr/>
        </p:nvSpPr>
        <p:spPr>
          <a:xfrm>
            <a:off x="152400" y="36576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DSC_00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72300" y="2286000"/>
            <a:ext cx="21717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TextBox 21"/>
          <p:cNvSpPr txBox="1"/>
          <p:nvPr/>
        </p:nvSpPr>
        <p:spPr>
          <a:xfrm>
            <a:off x="228600" y="2209800"/>
            <a:ext cx="7848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Создание условий для сохранения культурного потенциала Варгашинского района;</a:t>
            </a:r>
            <a:endParaRPr lang="ru-RU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228600" y="2438400"/>
            <a:ext cx="662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Обеспечение сохранности историко-культурного наследия;</a:t>
            </a:r>
            <a:endParaRPr lang="ru-R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228600" y="2667000"/>
            <a:ext cx="731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Поддержка молодых дарований;</a:t>
            </a:r>
            <a:endParaRPr lang="ru-R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228600" y="2895600"/>
            <a:ext cx="640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Укрепление материально-технической базы учреждений культуры;</a:t>
            </a:r>
            <a:endParaRPr lang="ru-RU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228600" y="3124200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Сохранение и развитие культурного потенциала Варгашинского района и использование </a:t>
            </a:r>
          </a:p>
          <a:p>
            <a:r>
              <a:rPr lang="ru-RU" sz="1400" dirty="0" smtClean="0"/>
              <a:t>его в интересах развития личности и социального прогресса в районе в целом;</a:t>
            </a:r>
            <a:endParaRPr lang="ru-RU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228600" y="3581400"/>
            <a:ext cx="7467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Повышение уровня, объема и разнообразия услуг в сфере культуры и искусства;</a:t>
            </a:r>
            <a:endParaRPr lang="ru-RU" sz="1400" dirty="0"/>
          </a:p>
        </p:txBody>
      </p:sp>
      <p:sp>
        <p:nvSpPr>
          <p:cNvPr id="28" name="Блок-схема: сортировка 27"/>
          <p:cNvSpPr/>
          <p:nvPr/>
        </p:nvSpPr>
        <p:spPr>
          <a:xfrm>
            <a:off x="152400" y="38862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сортировка 28"/>
          <p:cNvSpPr/>
          <p:nvPr/>
        </p:nvSpPr>
        <p:spPr>
          <a:xfrm>
            <a:off x="152400" y="48006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сортировка 29"/>
          <p:cNvSpPr/>
          <p:nvPr/>
        </p:nvSpPr>
        <p:spPr>
          <a:xfrm>
            <a:off x="152400" y="52578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сортировка 30"/>
          <p:cNvSpPr/>
          <p:nvPr/>
        </p:nvSpPr>
        <p:spPr>
          <a:xfrm>
            <a:off x="152400" y="41148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228600" y="3810000"/>
            <a:ext cx="640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Формирование позитивного образа Варгашинского района;</a:t>
            </a:r>
            <a:endParaRPr lang="ru-RU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228600" y="4038600"/>
            <a:ext cx="891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Создание эффективной системы библиотечного обслуживания, способной обеспечить гражданам максимально быстрый, полный и свободный доступ к информации, реализация их конституционных прав на свободный доступ к информации и знаниям, а также сохранение национального культурного наследия, хранящегося в библиотеках;</a:t>
            </a:r>
            <a:endParaRPr lang="ru-RU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228600" y="4953000"/>
            <a:ext cx="868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Обеспечение доступности библиотечных услуг для граждан с ограниченными жизненными возможностями;</a:t>
            </a:r>
            <a:endParaRPr lang="ru-RU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228600" y="4724400"/>
            <a:ext cx="868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Расширение спектра библиотечных услуг и повышение эффективности использования библиотечных ресурсов;</a:t>
            </a:r>
            <a:endParaRPr lang="ru-RU" sz="1400" dirty="0"/>
          </a:p>
        </p:txBody>
      </p:sp>
      <p:sp>
        <p:nvSpPr>
          <p:cNvPr id="36" name="Блок-схема: сортировка 35"/>
          <p:cNvSpPr/>
          <p:nvPr/>
        </p:nvSpPr>
        <p:spPr>
          <a:xfrm>
            <a:off x="152400" y="50292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228600" y="51816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Содействие нравственному развитию подрастающего поколения, повышению образовательного уровня, творческих способностей подрастающего поколения;</a:t>
            </a:r>
            <a:endParaRPr lang="ru-RU" sz="1400" dirty="0"/>
          </a:p>
        </p:txBody>
      </p:sp>
      <p:sp>
        <p:nvSpPr>
          <p:cNvPr id="38" name="Блок-схема: сортировка 37"/>
          <p:cNvSpPr/>
          <p:nvPr/>
        </p:nvSpPr>
        <p:spPr>
          <a:xfrm>
            <a:off x="152400" y="60198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сортировка 38"/>
          <p:cNvSpPr/>
          <p:nvPr/>
        </p:nvSpPr>
        <p:spPr>
          <a:xfrm>
            <a:off x="152400" y="56388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228600" y="55626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Расширение культурно-просветительской деятельности библиотек по продвижению чтения и книги, организация содержательного досуга;</a:t>
            </a:r>
            <a:endParaRPr lang="ru-RU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228600" y="60198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Развитие художественного образования, сохранение кадрового потенциала, повышение престижности и привлекательности профессии работника культуры;</a:t>
            </a:r>
            <a:endParaRPr lang="ru-RU" sz="1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8382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МУНИЦИПАЛЬНАЯ ПРОГРАММА ВАРГАШИНСКОГО РАЙОНА «УПРАВЛЕНИЕ И РАСПОРЯЖЕНИЕ МУНИЦИПАЛЬНЫМ ИМУЩЕСТВОМ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 ЗЕМЕЛЬНЫМИ УЧАСТКАМИ»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685799" cy="8501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1066800"/>
            <a:ext cx="6858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Monotype Corsiva" pitchFamily="66" charset="0"/>
              </a:rPr>
              <a:t>1. развитие имущественных и земельных отношений в муниципальном образовании </a:t>
            </a:r>
            <a:r>
              <a:rPr lang="ru-RU" sz="1600" dirty="0" err="1" smtClean="0">
                <a:latin typeface="Monotype Corsiva" pitchFamily="66" charset="0"/>
              </a:rPr>
              <a:t>Варгашинский</a:t>
            </a:r>
            <a:r>
              <a:rPr lang="ru-RU" sz="1600" dirty="0" smtClean="0">
                <a:latin typeface="Monotype Corsiva" pitchFamily="66" charset="0"/>
              </a:rPr>
              <a:t> район для обеспечения решения социально-экономических задач;</a:t>
            </a:r>
          </a:p>
          <a:p>
            <a:r>
              <a:rPr lang="ru-RU" sz="1600" dirty="0" smtClean="0">
                <a:latin typeface="Monotype Corsiva" pitchFamily="66" charset="0"/>
              </a:rPr>
              <a:t>2. повышение эффективности использования муниципального имущества Варгашинского района;</a:t>
            </a:r>
          </a:p>
          <a:p>
            <a:r>
              <a:rPr lang="ru-RU" sz="1600" dirty="0" smtClean="0">
                <a:latin typeface="Monotype Corsiva" pitchFamily="66" charset="0"/>
              </a:rPr>
              <a:t>3. обеспечение достоверности информации о составе и характеристиках муниципального имущества и земельных участков Варгашинского района и защита прав муниципальной собственности Варгашинского района;</a:t>
            </a:r>
          </a:p>
          <a:p>
            <a:r>
              <a:rPr lang="ru-RU" sz="1600" dirty="0" smtClean="0">
                <a:latin typeface="Monotype Corsiva" pitchFamily="66" charset="0"/>
              </a:rPr>
              <a:t>4. обеспечение устойчивости бюджетной системы Варгашинского района.</a:t>
            </a:r>
            <a:endParaRPr lang="ru-RU" sz="1600" dirty="0">
              <a:latin typeface="Monotype Corsiva" pitchFamily="66" charset="0"/>
            </a:endParaRPr>
          </a:p>
        </p:txBody>
      </p:sp>
      <p:pic>
        <p:nvPicPr>
          <p:cNvPr id="5" name="Рисунок 4" descr="530e000758e6a409a07ad681db8be3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38200"/>
            <a:ext cx="2438400" cy="1833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67200" y="762000"/>
            <a:ext cx="229492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Цели программы: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67000" y="3048000"/>
            <a:ext cx="253146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программы: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352800"/>
            <a:ext cx="8686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Monotype Corsiva" pitchFamily="66" charset="0"/>
              </a:rPr>
              <a:t>1 .Вовлечение земельных участков и объектов недвижимости в хозяйственный оборот, увеличение доходов от использования земельных участков и объектов недвижимости.</a:t>
            </a:r>
          </a:p>
          <a:p>
            <a:r>
              <a:rPr lang="ru-RU" sz="1600" dirty="0" smtClean="0">
                <a:latin typeface="Monotype Corsiva" pitchFamily="66" charset="0"/>
              </a:rPr>
              <a:t>2. Паспортизация объектов муниципальной собственности, регистрация права собственности Варгашинского района на объекты недвижимости, в том числе земельные участки, относящиеся к муниципальной собственности Варгашинского района.</a:t>
            </a:r>
          </a:p>
          <a:p>
            <a:r>
              <a:rPr lang="ru-RU" sz="1600" dirty="0" smtClean="0">
                <a:latin typeface="Monotype Corsiva" pitchFamily="66" charset="0"/>
              </a:rPr>
              <a:t>3.Проведение мероприятий по оптимизации состава муниципального имущества Варгашинского района.</a:t>
            </a:r>
          </a:p>
          <a:p>
            <a:r>
              <a:rPr lang="ru-RU" sz="1600" dirty="0" smtClean="0">
                <a:latin typeface="Monotype Corsiva" pitchFamily="66" charset="0"/>
              </a:rPr>
              <a:t>4.Обеспечение сохранности и эффективного использования муниципального имущества Варгашинского района.</a:t>
            </a:r>
          </a:p>
          <a:p>
            <a:r>
              <a:rPr lang="ru-RU" sz="1600" dirty="0" smtClean="0">
                <a:latin typeface="Monotype Corsiva" pitchFamily="66" charset="0"/>
              </a:rPr>
              <a:t>5.Повышение качества управления муниципальным имуществом Варгашинского района и земельными ресурсами.</a:t>
            </a:r>
          </a:p>
          <a:p>
            <a:r>
              <a:rPr lang="ru-RU" sz="1600" dirty="0" smtClean="0">
                <a:latin typeface="Monotype Corsiva" pitchFamily="66" charset="0"/>
              </a:rPr>
              <a:t>6.Повышение качества администрирования доходов от муниципального имущества Варгашинского района и земельных ресурсов.</a:t>
            </a:r>
          </a:p>
          <a:p>
            <a:r>
              <a:rPr lang="ru-RU" sz="1600" dirty="0" smtClean="0">
                <a:latin typeface="Monotype Corsiva" pitchFamily="66" charset="0"/>
              </a:rPr>
              <a:t>7. Осуществление земельного контроля за использованием земельных участков в границах сельских поселений Варгашинского района.</a:t>
            </a:r>
            <a:endParaRPr lang="ru-RU" sz="16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8382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МУНИЦИПАЛЬНАЯ ПРОГРАММА ВАРГАШИНСКОГО РАЙОНА «РАЗВИТИЕ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АГРОПРОМЫШЛЕННОГО КОМПЛЕКСА В ВАРГАШИНСКОМ РАЙОНЕ»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762000" cy="944628"/>
          </a:xfrm>
          <a:prstGeom prst="rect">
            <a:avLst/>
          </a:prstGeom>
        </p:spPr>
      </p:pic>
      <p:pic>
        <p:nvPicPr>
          <p:cNvPr id="4" name="Рисунок 3" descr="54742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914400"/>
            <a:ext cx="2596827" cy="17236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914400"/>
            <a:ext cx="6172200" cy="19236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  <a:shade val="30000"/>
                  <a:satMod val="115000"/>
                </a:schemeClr>
              </a:gs>
              <a:gs pos="50000">
                <a:schemeClr val="bg2">
                  <a:lumMod val="90000"/>
                  <a:shade val="67500"/>
                  <a:satMod val="115000"/>
                </a:schemeClr>
              </a:gs>
              <a:gs pos="100000">
                <a:schemeClr val="bg2">
                  <a:lumMod val="9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700" b="1" dirty="0" smtClean="0"/>
              <a:t>Целью</a:t>
            </a:r>
            <a:r>
              <a:rPr lang="ru-RU" sz="1700" dirty="0" smtClean="0"/>
              <a:t> программы является устойчивое развитие сельских территорий, повышение занятости и уровня жизни сельского населения, повышение конкурентоспособности сельскохозяйственной продукции на основе финансовой устойчивости  и модернизации сельского хозяйства, сохранение и воспроизводство используемых в сельскохозяйственном производстве земельных и других природных ресурсов.</a:t>
            </a:r>
            <a:endParaRPr lang="ru-RU" sz="17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8194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chemeClr val="accent6">
                    <a:lumMod val="50000"/>
                  </a:schemeClr>
                </a:solidFill>
              </a:rPr>
              <a:t>Задачи муниципальной программы:</a:t>
            </a:r>
            <a:endParaRPr lang="ru-RU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3200400"/>
            <a:ext cx="8534400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 smtClean="0"/>
              <a:t>Улучшение общих условий функционирования программы сельского хозяйства путем сохранения и поддержания плодородия почв, создания системы информационного обеспечения в сфере сельского хозяйства с охватом к 2020 году 100% муниципальных образований Варгашинского района;</a:t>
            </a:r>
          </a:p>
          <a:p>
            <a:r>
              <a:rPr lang="ru-RU" sz="1700" dirty="0" smtClean="0"/>
              <a:t>обеспечение ускоренного развития приоритетных </a:t>
            </a:r>
            <a:r>
              <a:rPr lang="ru-RU" sz="1700" dirty="0" err="1" smtClean="0"/>
              <a:t>подотраслей</a:t>
            </a:r>
            <a:r>
              <a:rPr lang="ru-RU" sz="1700" dirty="0" smtClean="0"/>
              <a:t> сельского хозяйства, прежде всего животноводства, на основе доведения удельного веса племенного скота в общем объеме поголовья сельскохозяйственных животных: крупного рогатого скота до 2%, свиней до 5%, а так же на основе доведения удельного веса площади, засеваемой элитными семенами в общей площади посева до 4,5%;</a:t>
            </a:r>
          </a:p>
          <a:p>
            <a:r>
              <a:rPr lang="ru-RU" sz="1700" dirty="0" smtClean="0"/>
              <a:t>повышение финансовой устойчивости сельского хозяйства за счет мер по расширению доступа сельскохозяйственных товаропроизводителей к кредитным ресурсам на льготных условиях и повышению удельного веса застрахованных площадей до 25%.</a:t>
            </a:r>
          </a:p>
          <a:p>
            <a:endParaRPr lang="ru-RU" sz="1700" dirty="0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28600" y="3352800"/>
            <a:ext cx="76200" cy="7620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28600" y="4419600"/>
            <a:ext cx="76200" cy="7620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28600" y="5715000"/>
            <a:ext cx="76200" cy="7620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8382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МУНИЦИПАЛЬНАЯ ПРОГРАММА ВАРГАШИНСКОГО РАЙОНА «СНИЖЕНИЕ       АДМИНИСТРАТИВНЫХ БАРЬЕРОВ, ОПТИМИЗАЦИЯ И ПОВЫШЕНИЕ </a:t>
            </a:r>
          </a:p>
          <a:p>
            <a:pPr algn="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КАЧЕСТВА ПРЕДОСТАВЛЕНИЯ МУНИЦИПАЛЬНЫХ УСЛУГ НА 2014-2016 ГОДЫ»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762000" cy="944628"/>
          </a:xfrm>
          <a:prstGeom prst="rect">
            <a:avLst/>
          </a:prstGeom>
        </p:spPr>
      </p:pic>
      <p:pic>
        <p:nvPicPr>
          <p:cNvPr id="4" name="Рисунок 3" descr="9438022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38482" y="685800"/>
            <a:ext cx="2605518" cy="148579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838200"/>
            <a:ext cx="1619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500" b="1" i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71600" y="1219200"/>
            <a:ext cx="571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- снижение административных барьеров, оптимизация </a:t>
            </a:r>
            <a:r>
              <a:rPr lang="ru-RU" i="1" dirty="0" smtClean="0"/>
              <a:t>и </a:t>
            </a:r>
            <a:r>
              <a:rPr lang="ru-RU" i="1" dirty="0" smtClean="0"/>
              <a:t>повышение качества предоставления муниципальных услуг в </a:t>
            </a:r>
            <a:r>
              <a:rPr lang="ru-RU" i="1" dirty="0" err="1" smtClean="0"/>
              <a:t>Варгашинском</a:t>
            </a:r>
            <a:r>
              <a:rPr lang="ru-RU" i="1" dirty="0" smtClean="0"/>
              <a:t> районе</a:t>
            </a:r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2133600"/>
            <a:ext cx="2005677" cy="16158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500" b="1" i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</a:t>
            </a:r>
          </a:p>
          <a:p>
            <a:pPr algn="ctr"/>
            <a:endParaRPr lang="ru-RU" sz="5400" b="1" i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7400" y="2438400"/>
            <a:ext cx="6781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i="1" dirty="0" smtClean="0"/>
              <a:t>проведение комплексной оптимизации муниципальных услуг по сферам общественных отношений;</a:t>
            </a:r>
          </a:p>
          <a:p>
            <a:pPr algn="just">
              <a:buFontTx/>
              <a:buChar char="-"/>
            </a:pPr>
            <a:r>
              <a:rPr lang="ru-RU" i="1" dirty="0" smtClean="0"/>
              <a:t> разработка и утверждение административных регламентов предоставления муниципальных услуг;</a:t>
            </a:r>
          </a:p>
          <a:p>
            <a:pPr algn="just">
              <a:buFontTx/>
              <a:buChar char="-"/>
            </a:pPr>
            <a:r>
              <a:rPr lang="ru-RU" i="1" dirty="0" smtClean="0"/>
              <a:t> формирование и ведение реестра муниципальных услуг Администрации Варгашинского района;</a:t>
            </a:r>
          </a:p>
          <a:p>
            <a:pPr algn="just">
              <a:buFontTx/>
              <a:buChar char="-"/>
            </a:pPr>
            <a:r>
              <a:rPr lang="ru-RU" i="1" dirty="0" smtClean="0"/>
              <a:t> совершенствование разрешительной деятельности органов Администрации Варгашинского района в различных сферах общественных отношений;</a:t>
            </a:r>
          </a:p>
          <a:p>
            <a:pPr algn="just">
              <a:buFontTx/>
              <a:buChar char="-"/>
            </a:pPr>
            <a:r>
              <a:rPr lang="ru-RU" i="1" dirty="0" smtClean="0"/>
              <a:t> организация взаимодействия с многофункциональным центром предоставления государственных и муниципальных услуг;</a:t>
            </a:r>
          </a:p>
          <a:p>
            <a:pPr algn="just">
              <a:buFontTx/>
              <a:buChar char="-"/>
            </a:pPr>
            <a:r>
              <a:rPr lang="ru-RU" i="1" dirty="0" smtClean="0"/>
              <a:t> проведение мониторинга качества и доступности муниципальных услуг.</a:t>
            </a:r>
            <a:endParaRPr lang="ru-RU" i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8382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МУНИЦИПАЛЬНАЯ ПРОГРАММА ВАРГАШИНСКОГО РАЙОНА «РАЗВИТИЕ МУНИЦИПАЛЬНОЙ СЛУЖБЫ В ВАРГАШИНСКОМ РАЙОНЕ»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762000" cy="944628"/>
          </a:xfrm>
          <a:prstGeom prst="rect">
            <a:avLst/>
          </a:prstGeom>
        </p:spPr>
      </p:pic>
      <p:pic>
        <p:nvPicPr>
          <p:cNvPr id="4" name="Рисунок 3" descr="e3a74fa474a01bc2a33a5245cedb6d9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67000"/>
            <a:ext cx="2724150" cy="1480122"/>
          </a:xfrm>
          <a:prstGeom prst="rect">
            <a:avLst/>
          </a:prstGeom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228600" y="1066800"/>
            <a:ext cx="8382000" cy="1524000"/>
          </a:xfrm>
          <a:prstGeom prst="flowChartAlternateProcess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i="1" dirty="0" smtClean="0"/>
              <a:t>Цель муниципальной программы </a:t>
            </a:r>
            <a:r>
              <a:rPr lang="ru-RU" sz="2000" dirty="0" smtClean="0"/>
              <a:t>– создание условий для дальнейшего развития муниципальной службы в </a:t>
            </a:r>
            <a:r>
              <a:rPr lang="ru-RU" sz="2000" dirty="0" err="1" smtClean="0"/>
              <a:t>Варгашинском</a:t>
            </a:r>
            <a:r>
              <a:rPr lang="ru-RU" sz="2000" dirty="0" smtClean="0"/>
              <a:t> районе в соответствии с действующим законодательством.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71800" y="2743200"/>
            <a:ext cx="493930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Задачи муниципальной программы:</a:t>
            </a:r>
            <a:endParaRPr lang="ru-RU" sz="2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19400" y="3124200"/>
            <a:ext cx="5562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 - повышение эффективности и результативности муниципальной службы в </a:t>
            </a:r>
            <a:r>
              <a:rPr lang="ru-RU" sz="1500" dirty="0" err="1" smtClean="0"/>
              <a:t>Варгашинском</a:t>
            </a:r>
            <a:r>
              <a:rPr lang="ru-RU" sz="1500" dirty="0" smtClean="0"/>
              <a:t> районе;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19400" y="3657600"/>
            <a:ext cx="5105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 - формирование кадрового резерва;</a:t>
            </a:r>
            <a:endParaRPr lang="ru-RU" sz="1500" dirty="0"/>
          </a:p>
        </p:txBody>
      </p:sp>
      <p:sp>
        <p:nvSpPr>
          <p:cNvPr id="11" name="TextBox 10"/>
          <p:cNvSpPr txBox="1"/>
          <p:nvPr/>
        </p:nvSpPr>
        <p:spPr>
          <a:xfrm>
            <a:off x="2819400" y="3962400"/>
            <a:ext cx="8229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 - повышение профессиональной компетентности муниципальных служащих;</a:t>
            </a:r>
            <a:endParaRPr lang="ru-RU" sz="15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4267200"/>
            <a:ext cx="8763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 - совершенствование (формирование) правовой базы по вопросам муниципальной службы в </a:t>
            </a:r>
            <a:r>
              <a:rPr lang="ru-RU" sz="1500" dirty="0" err="1" smtClean="0"/>
              <a:t>Варгашинском</a:t>
            </a:r>
            <a:r>
              <a:rPr lang="ru-RU" sz="1500" dirty="0" smtClean="0"/>
              <a:t> районе;</a:t>
            </a:r>
            <a:endParaRPr lang="ru-RU" sz="1500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4800600"/>
            <a:ext cx="8534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 - повышение показателей эффективности и результативности профессиональной служебной деятельности муниципального служащего;</a:t>
            </a:r>
            <a:endParaRPr lang="ru-RU" sz="1500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5334000"/>
            <a:ext cx="8915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 - формирование механизма выявления и разрешения конфликта интересов на муниципальной службе в </a:t>
            </a:r>
            <a:r>
              <a:rPr lang="ru-RU" sz="1500" dirty="0" err="1" smtClean="0"/>
              <a:t>Варгашинском</a:t>
            </a:r>
            <a:r>
              <a:rPr lang="ru-RU" sz="1500" dirty="0" smtClean="0"/>
              <a:t> районе, обеспечение соблюдения муниципальным служащим в </a:t>
            </a:r>
            <a:r>
              <a:rPr lang="ru-RU" sz="1500" dirty="0" err="1" smtClean="0"/>
              <a:t>Варгашинском</a:t>
            </a:r>
            <a:r>
              <a:rPr lang="ru-RU" sz="1500" dirty="0" smtClean="0"/>
              <a:t> районе ограничений и запретов, установленных федеральным законодательством;</a:t>
            </a:r>
            <a:endParaRPr lang="ru-RU" sz="1500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" y="6096000"/>
            <a:ext cx="7391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 - обеспечение открытости и доступности муниципальной службы в </a:t>
            </a:r>
            <a:r>
              <a:rPr lang="ru-RU" sz="1500" dirty="0" err="1" smtClean="0"/>
              <a:t>Варгашинском</a:t>
            </a:r>
            <a:r>
              <a:rPr lang="ru-RU" sz="1500" dirty="0" smtClean="0"/>
              <a:t> районе.</a:t>
            </a:r>
            <a:endParaRPr lang="ru-RU" sz="15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8382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МУНИЦИПАЛЬНАЯ ПРОГРАММА ВАРГАШИНСКОГО РАЙОНА «ОБЕСПЕЧЕНИЕ ДЕЯТЕЛЬНОСТИ АДМИНИСТРАЦИИ ВАРГАШИНСКОГО РАЙОНА ПО УЧАСТИЮ И ПРОВЕДЕНИЮ ТОРЖЕСТВЕННЫХ МЕРОПРИЯТИЙ НА 2014-2016 ГОДЫ»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609599" cy="7557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838200"/>
            <a:ext cx="142635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–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71600" y="914400"/>
            <a:ext cx="5486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организационное и материально-техническое обеспечение деятельности Администрации Варгашинского района, по участию и проведению торжественных мероприятий и поощрение граждан, юридических лиц за заслуги перед районом.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209800"/>
            <a:ext cx="1723550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- </a:t>
            </a:r>
            <a:endParaRPr lang="ru-RU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0" y="2286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организация торжественных мероприятий, проводимых Администрацией Варгашинского района;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8194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материально – техническое обеспечение торжественных мероприятий, проводимых Администрацией Варгашинского района;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35052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организационное и материальное обеспечение Администрации Варгашинского района при участии в торжественных мероприятиях проводимых иными органами местного самоуправления, органами государственной власти и организациями;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4495800"/>
            <a:ext cx="5638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обеспечение поощрения граждан, юридических лиц за заслуги в экономике, науке, культуре, искусстве, воспитании, поощрении, охране жизни, здоровья и защите прав граждан, в благотворительной деятельности, участие в общественной жизни района, вклад в развитие района, осуществление мер по обеспечению законности и правопорядка  и за иной значительный вклад в развитие района.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1" name="5-конечная звезда 10"/>
          <p:cNvSpPr/>
          <p:nvPr/>
        </p:nvSpPr>
        <p:spPr>
          <a:xfrm>
            <a:off x="1676400" y="2438400"/>
            <a:ext cx="152400" cy="152400"/>
          </a:xfrm>
          <a:prstGeom prst="star5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304800" y="2971800"/>
            <a:ext cx="152400" cy="152400"/>
          </a:xfrm>
          <a:prstGeom prst="star5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304800" y="3657600"/>
            <a:ext cx="152400" cy="152400"/>
          </a:xfrm>
          <a:prstGeom prst="star5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304800" y="4648200"/>
            <a:ext cx="152400" cy="152400"/>
          </a:xfrm>
          <a:prstGeom prst="star5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denb_raiona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34200" y="914400"/>
            <a:ext cx="2096782" cy="1398538"/>
          </a:xfrm>
          <a:prstGeom prst="rect">
            <a:avLst/>
          </a:prstGeom>
        </p:spPr>
      </p:pic>
      <p:pic>
        <p:nvPicPr>
          <p:cNvPr id="16" name="Рисунок 15" descr="image1464694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4572000"/>
            <a:ext cx="27432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8382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МУНИЦИПАЛЬНАЯ ПРОГРАММА ВАРГАШИНСКОГО РАЙОНА «УПРАВЛЕНИЕ                  МУНИЦИПАЛЬНЫМИ ФИНАНСАМИ И РЕГУЛИРОВАНИЕ МЕЖБЮДЖЕТНЫХ ОТНОШЕНИЙ»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762000" cy="944628"/>
          </a:xfrm>
          <a:prstGeom prst="rect">
            <a:avLst/>
          </a:prstGeom>
        </p:spPr>
      </p:pic>
      <p:pic>
        <p:nvPicPr>
          <p:cNvPr id="4" name="Рисунок 3" descr="de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0755" y="5105400"/>
            <a:ext cx="2533245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28600" y="990600"/>
            <a:ext cx="8763000" cy="130805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latin typeface="Monotype Corsiva" pitchFamily="66" charset="0"/>
                <a:cs typeface="Arial" pitchFamily="34" charset="0"/>
              </a:rPr>
              <a:t>Целью муниципальной программы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является обеспечение долгосрочной сбалансированности и устойчивости бюджетной системы Варгашинского района и повышение эффективности и качества управления  муниципальными финансами Варгашинского района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6600" y="2209800"/>
            <a:ext cx="191270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Задачи: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2667000"/>
            <a:ext cx="8229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Эффективная реализация полномочий и совершенствование правового, организационного, финансового механизмов функционирования в сфере  управления муниципальными финансами;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обеспечение открытости, прозрачности и подотчетности деятельности главных распорядителей средств бюджета Варгашинского района при формировании и исполнении бюджета Варгашинского района, создание условий для вовлечения граждан в формирование бюджетной политики Варгашинского района;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обеспечение долгосрочной сбалансированности и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устойчивости бюджета Варгашинского района.</a:t>
            </a:r>
          </a:p>
          <a:p>
            <a:endParaRPr lang="ru-RU" dirty="0"/>
          </a:p>
        </p:txBody>
      </p:sp>
      <p:sp>
        <p:nvSpPr>
          <p:cNvPr id="8" name="Блок-схема: память с посл. доступом 7"/>
          <p:cNvSpPr/>
          <p:nvPr/>
        </p:nvSpPr>
        <p:spPr>
          <a:xfrm>
            <a:off x="304800" y="3124200"/>
            <a:ext cx="228600" cy="228600"/>
          </a:xfrm>
          <a:prstGeom prst="flowChartMagneticTap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амять с посл. доступом 8"/>
          <p:cNvSpPr/>
          <p:nvPr/>
        </p:nvSpPr>
        <p:spPr>
          <a:xfrm>
            <a:off x="304800" y="4191000"/>
            <a:ext cx="228600" cy="228600"/>
          </a:xfrm>
          <a:prstGeom prst="flowChartMagneticTap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амять с посл. доступом 9"/>
          <p:cNvSpPr/>
          <p:nvPr/>
        </p:nvSpPr>
        <p:spPr>
          <a:xfrm>
            <a:off x="304800" y="5867400"/>
            <a:ext cx="228600" cy="228600"/>
          </a:xfrm>
          <a:prstGeom prst="flowChartMagneticTap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362200"/>
            <a:ext cx="8142287" cy="3803650"/>
          </a:xfrm>
        </p:spPr>
        <p:txBody>
          <a:bodyPr>
            <a:normAutofit fontScale="85000" lnSpcReduction="20000"/>
          </a:bodyPr>
          <a:lstStyle/>
          <a:p>
            <a:pPr algn="ctr" eaLnBrk="1" hangingPunct="1"/>
            <a:endParaRPr lang="ru-RU" altLang="ru-RU" b="1" dirty="0" smtClean="0">
              <a:solidFill>
                <a:srgbClr val="000000"/>
              </a:solidFill>
            </a:endParaRPr>
          </a:p>
          <a:p>
            <a:pPr algn="ctr" eaLnBrk="1" hangingPunct="1"/>
            <a:r>
              <a:rPr lang="ru-RU" altLang="ru-RU" b="1" dirty="0" smtClean="0">
                <a:solidFill>
                  <a:srgbClr val="000000"/>
                </a:solidFill>
              </a:rPr>
              <a:t>Брошюра подготовлена Финансовым отделом Администрации Варгашинского района Курганской области</a:t>
            </a:r>
          </a:p>
          <a:p>
            <a:pPr algn="ctr" eaLnBrk="1" hangingPunct="1"/>
            <a:endParaRPr lang="ru-RU" altLang="ru-RU" b="1" dirty="0" smtClean="0">
              <a:solidFill>
                <a:srgbClr val="000000"/>
              </a:solidFill>
            </a:endParaRPr>
          </a:p>
          <a:p>
            <a:pPr algn="ctr" eaLnBrk="1" hangingPunct="1"/>
            <a:r>
              <a:rPr lang="ru-RU" altLang="ru-RU" b="1" dirty="0" smtClean="0">
                <a:solidFill>
                  <a:srgbClr val="000000"/>
                </a:solidFill>
              </a:rPr>
              <a:t>ул.Чкалова,22,  </a:t>
            </a:r>
            <a:r>
              <a:rPr lang="ru-RU" altLang="ru-RU" b="1" dirty="0" smtClean="0">
                <a:solidFill>
                  <a:srgbClr val="000000"/>
                </a:solidFill>
              </a:rPr>
              <a:t>р.п</a:t>
            </a:r>
            <a:r>
              <a:rPr lang="ru-RU" altLang="ru-RU" b="1" dirty="0" smtClean="0">
                <a:solidFill>
                  <a:srgbClr val="000000"/>
                </a:solidFill>
              </a:rPr>
              <a:t>. Варгаши,  641230</a:t>
            </a:r>
          </a:p>
          <a:p>
            <a:pPr algn="ctr" eaLnBrk="1" hangingPunct="1"/>
            <a:r>
              <a:rPr lang="ru-RU" altLang="ru-RU" b="1" dirty="0" smtClean="0">
                <a:solidFill>
                  <a:srgbClr val="000000"/>
                </a:solidFill>
              </a:rPr>
              <a:t>телефон (8-35233) 2-06-45, факс </a:t>
            </a:r>
          </a:p>
          <a:p>
            <a:pPr algn="ctr" eaLnBrk="1" hangingPunct="1"/>
            <a:r>
              <a:rPr lang="ru-RU" altLang="ru-RU" b="1" dirty="0" smtClean="0">
                <a:solidFill>
                  <a:srgbClr val="000000"/>
                </a:solidFill>
              </a:rPr>
              <a:t>(8-35233) 2-10-59</a:t>
            </a:r>
          </a:p>
          <a:p>
            <a:pPr algn="ctr" eaLnBrk="1" hangingPunct="1"/>
            <a:r>
              <a:rPr lang="ru-RU" altLang="ru-RU" b="1" dirty="0" smtClean="0">
                <a:solidFill>
                  <a:srgbClr val="000000"/>
                </a:solidFill>
              </a:rPr>
              <a:t>Е</a:t>
            </a:r>
            <a:r>
              <a:rPr lang="fr-FR" altLang="ru-RU" b="1" dirty="0" smtClean="0">
                <a:solidFill>
                  <a:srgbClr val="000000"/>
                </a:solidFill>
              </a:rPr>
              <a:t>-mail:</a:t>
            </a:r>
            <a:r>
              <a:rPr lang="ru-RU" altLang="ru-RU" b="1" dirty="0" smtClean="0">
                <a:solidFill>
                  <a:srgbClr val="000000"/>
                </a:solidFill>
              </a:rPr>
              <a:t> </a:t>
            </a:r>
            <a:r>
              <a:rPr lang="en-US" altLang="ru-RU" b="1" dirty="0" smtClean="0">
                <a:solidFill>
                  <a:srgbClr val="000000"/>
                </a:solidFill>
              </a:rPr>
              <a:t>raifo4503@mail.ru</a:t>
            </a:r>
            <a:endParaRPr lang="ru-RU" altLang="ru-RU" dirty="0" smtClean="0">
              <a:solidFill>
                <a:srgbClr val="000000"/>
              </a:solidFill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21507" name="Picture 8" descr="Coat_of_Arms_of_Vargachinskiy_rayon_(Kurganskaya_oblast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5725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0" y="0"/>
            <a:ext cx="9144000" cy="8382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ОТКРЫТЫЕ ИНФОРМАЦИОННЫЕ РЕСУРСЫ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 descr="гер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1"/>
            <a:ext cx="762000" cy="944628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1066800"/>
            <a:ext cx="9144000" cy="10668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Официальный сайт Администрации Варгашинского района</a:t>
            </a:r>
          </a:p>
          <a:p>
            <a:pPr algn="ctr"/>
            <a:r>
              <a:rPr lang="en-US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http://www.45</a:t>
            </a:r>
            <a:r>
              <a:rPr lang="ru-RU" sz="22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варгаши.рф</a:t>
            </a:r>
            <a:r>
              <a:rPr lang="ru-RU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7620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Административно-территориальное деление Варгашинского района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52463" cy="808838"/>
          </a:xfrm>
          <a:prstGeom prst="rect">
            <a:avLst/>
          </a:prstGeom>
        </p:spPr>
      </p:pic>
      <p:pic>
        <p:nvPicPr>
          <p:cNvPr id="4" name="Рисунок 3" descr="484667_html_m70922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42132"/>
            <a:ext cx="5943600" cy="60158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19600" y="990600"/>
            <a:ext cx="4572000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b="1" i="1" dirty="0" smtClean="0">
                <a:solidFill>
                  <a:srgbClr val="002060"/>
                </a:solidFill>
              </a:rPr>
              <a:t>Площадь Варгашинского района </a:t>
            </a:r>
            <a:r>
              <a:rPr lang="ru-RU" sz="1700" i="1" dirty="0" smtClean="0">
                <a:solidFill>
                  <a:srgbClr val="002060"/>
                </a:solidFill>
              </a:rPr>
              <a:t>– 298 186 га.</a:t>
            </a:r>
          </a:p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Территорию Варгашинского района образуют 18 сельских поселений и 1 городское поселение (центр рабочий поселок Варгаши). Количество населенных пунктов – 53.</a:t>
            </a:r>
          </a:p>
          <a:p>
            <a:pPr algn="ctr"/>
            <a:r>
              <a:rPr lang="ru-RU" sz="1700" b="1" i="1" dirty="0" smtClean="0">
                <a:solidFill>
                  <a:srgbClr val="002060"/>
                </a:solidFill>
              </a:rPr>
              <a:t>Численность населения </a:t>
            </a:r>
            <a:r>
              <a:rPr lang="ru-RU" sz="1700" i="1" dirty="0" smtClean="0">
                <a:solidFill>
                  <a:srgbClr val="002060"/>
                </a:solidFill>
              </a:rPr>
              <a:t>= 18 977 человек, из них городское – 9 129, сельское – 9 848.  В том числе: дети – 3898 человек, трудоспособное население  - 10224 человека, пенсионеры – 5136 человек.</a:t>
            </a:r>
          </a:p>
          <a:p>
            <a:pPr algn="ctr"/>
            <a:r>
              <a:rPr lang="ru-RU" sz="1700" b="1" i="1" dirty="0" smtClean="0">
                <a:solidFill>
                  <a:srgbClr val="002060"/>
                </a:solidFill>
              </a:rPr>
              <a:t>Распределение  трудовых ресурсов:</a:t>
            </a:r>
          </a:p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Численность трудовых ресурсов – 10298;</a:t>
            </a:r>
          </a:p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Численность экономически активного населения – 8279;</a:t>
            </a:r>
          </a:p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Среднегодовая общая численность безработных – 760;</a:t>
            </a:r>
          </a:p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Численность зарегистрированных безработных – 122.</a:t>
            </a:r>
          </a:p>
          <a:p>
            <a:pPr algn="ctr"/>
            <a:endParaRPr lang="ru-RU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0" y="0"/>
            <a:ext cx="9144000" cy="6858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Что такое бюджет?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52463" cy="808838"/>
          </a:xfrm>
          <a:prstGeom prst="rect">
            <a:avLst/>
          </a:prstGeom>
        </p:spPr>
      </p:pic>
      <p:pic>
        <p:nvPicPr>
          <p:cNvPr id="6" name="Рисунок 5" descr="a5a93c63bc699e4a9429e43b5c8b5fd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762000"/>
            <a:ext cx="3000375" cy="2489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609600" y="838200"/>
            <a:ext cx="4953000" cy="2362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форма образования и расходования денежных средств, предназначенных для решения задач и функций государства и местного самоуправления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3657600"/>
            <a:ext cx="2819400" cy="2895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Составление проекта бюджета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Непосредственное составление бюджета Варгашинского района осуществляет Финансовый отдел Администрации Варгашинского района</a:t>
            </a:r>
          </a:p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24200" y="3657600"/>
            <a:ext cx="2819400" cy="2895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u="sng" dirty="0" smtClean="0">
                <a:solidFill>
                  <a:schemeClr val="tx2">
                    <a:lumMod val="75000"/>
                  </a:schemeClr>
                </a:solidFill>
              </a:rPr>
              <a:t>Рассмотрение проекта бюджета</a:t>
            </a:r>
          </a:p>
          <a:p>
            <a:pPr algn="ctr"/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Одобренный Администрацией Варгашинского района проект решения о бюджете  вносится Главой Варгашинского района на рассмотрение </a:t>
            </a:r>
            <a:r>
              <a:rPr lang="ru-RU" sz="1700" dirty="0" err="1" smtClean="0">
                <a:solidFill>
                  <a:schemeClr val="tx2">
                    <a:lumMod val="75000"/>
                  </a:schemeClr>
                </a:solidFill>
              </a:rPr>
              <a:t>Варгашинской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 районной Думы</a:t>
            </a:r>
            <a:endParaRPr lang="ru-RU" sz="17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48400" y="3657600"/>
            <a:ext cx="2895600" cy="2895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1700" b="1" u="sng" dirty="0" smtClean="0">
                <a:solidFill>
                  <a:schemeClr val="tx2">
                    <a:lumMod val="75000"/>
                  </a:schemeClr>
                </a:solidFill>
              </a:rPr>
              <a:t>Утверждение бюджета</a:t>
            </a:r>
          </a:p>
          <a:p>
            <a:pPr algn="ctr"/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Решение о бюджете Варгашинского района на очередной финансовый год и плановый период утверждается депутатами </a:t>
            </a:r>
            <a:r>
              <a:rPr lang="ru-RU" sz="1700" dirty="0" err="1" smtClean="0">
                <a:solidFill>
                  <a:schemeClr val="tx2">
                    <a:lumMod val="75000"/>
                  </a:schemeClr>
                </a:solidFill>
              </a:rPr>
              <a:t>Варгашинской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 районной Думы и передается для обнародования в </a:t>
            </a:r>
            <a:r>
              <a:rPr lang="ru-RU" sz="1700" dirty="0" err="1" smtClean="0">
                <a:solidFill>
                  <a:schemeClr val="tx2">
                    <a:lumMod val="75000"/>
                  </a:schemeClr>
                </a:solidFill>
              </a:rPr>
              <a:t>Варгашинскую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 районную газету «Маяк»</a:t>
            </a:r>
          </a:p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2819400" y="4876800"/>
            <a:ext cx="304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943600" y="4876800"/>
            <a:ext cx="304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6096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Основные задачи и направления бюджетной политики Варгашинского района</a:t>
            </a:r>
            <a:endParaRPr lang="ru-RU" sz="205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00063" cy="6199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8600" y="838200"/>
            <a:ext cx="8686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900" b="1" i="1" dirty="0" smtClean="0">
                <a:solidFill>
                  <a:schemeClr val="tx2">
                    <a:lumMod val="50000"/>
                  </a:schemeClr>
                </a:solidFill>
              </a:rPr>
              <a:t>Приоритетной задачей 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</a:rPr>
              <a:t>бюджетной политики на 2016 год и на среднесрочную перспективу остается повышение эффективности бюджетных расходов. Для этого </a:t>
            </a:r>
            <a:r>
              <a:rPr lang="ru-RU" sz="1900" b="1" i="1" dirty="0" smtClean="0">
                <a:solidFill>
                  <a:schemeClr val="tx2">
                    <a:lumMod val="50000"/>
                  </a:schemeClr>
                </a:solidFill>
              </a:rPr>
              <a:t>основными направлениями 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</a:rPr>
              <a:t>ближайших лет являются:</a:t>
            </a:r>
          </a:p>
          <a:p>
            <a:pPr algn="just">
              <a:buFont typeface="Arial" pitchFamily="34" charset="0"/>
              <a:buChar char="•"/>
            </a:pP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</a:rPr>
              <a:t> повышение эффективности и результативности имеющихся инструментов программно-целевого управления и </a:t>
            </a:r>
            <a:r>
              <a:rPr lang="ru-RU" sz="1900" dirty="0" err="1" smtClean="0">
                <a:solidFill>
                  <a:schemeClr val="tx2">
                    <a:lumMod val="50000"/>
                  </a:schemeClr>
                </a:solidFill>
              </a:rPr>
              <a:t>бюджетирования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</a:rPr>
              <a:t> создание условий для повышения качества предоставления муниципальных услуг;</a:t>
            </a:r>
          </a:p>
          <a:p>
            <a:pPr algn="just">
              <a:buFont typeface="Arial" pitchFamily="34" charset="0"/>
              <a:buChar char="•"/>
            </a:pP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</a:rPr>
              <a:t> повышение эффективности процедур проведения муниципальных закупок;</a:t>
            </a:r>
          </a:p>
          <a:p>
            <a:pPr algn="just">
              <a:buFont typeface="Arial" pitchFamily="34" charset="0"/>
              <a:buChar char="•"/>
            </a:pP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</a:rPr>
              <a:t> совершенствование процедур предварительного и последующего контроля, в том числе уточнение порядка и содержания мер принуждения к нарушениям в финансово- бюджетной сфере;</a:t>
            </a:r>
          </a:p>
          <a:p>
            <a:pPr algn="just">
              <a:buFont typeface="Arial" pitchFamily="34" charset="0"/>
              <a:buChar char="•"/>
            </a:pP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</a:rPr>
              <a:t> обеспечение широкого вовлечения граждан в процедуры обсуждения и принятия конкретных бюджетных решений, общественного контроля их эффективности и результативности.</a:t>
            </a:r>
          </a:p>
          <a:p>
            <a:pPr algn="just"/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900" b="1" i="1" dirty="0" smtClean="0">
                <a:solidFill>
                  <a:schemeClr val="tx2">
                    <a:lumMod val="50000"/>
                  </a:schemeClr>
                </a:solidFill>
              </a:rPr>
              <a:t>Одна из важных задач 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</a:rPr>
              <a:t>– увеличение собственной доходной базы, включение в бюджет в первоочередном порядке расходов на финансирование действующих расходных обязательств, непринятие новых расходных обязательств, сокращение неэффективных расходов.</a:t>
            </a:r>
            <a:endParaRPr lang="ru-RU" sz="19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6096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  <a:cs typeface="Times New Roman" pitchFamily="18" charset="0"/>
              </a:rPr>
              <a:t>        Основные параметры бюджета Варгашинского района, тыс. руб.</a:t>
            </a: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09600" cy="701239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2400" y="685800"/>
            <a:ext cx="3276600" cy="22860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Если расходная часть бюджета превышает доходную, то бюджет сводится с </a:t>
            </a: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дефицитом.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Превышение доходов над расходами образует положительный остаток – </a:t>
            </a:r>
            <a:r>
              <a:rPr lang="ru-RU" b="1" u="sng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профицит</a:t>
            </a: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05200" y="685800"/>
            <a:ext cx="5638800" cy="6096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Параметры бюджета на 2016 год 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4800600" y="1219200"/>
          <a:ext cx="3429000" cy="218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533400" y="3124200"/>
            <a:ext cx="8077200" cy="4572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Параметры бюджета Варгашинского района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990600" y="3581400"/>
          <a:ext cx="74676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47800" y="61722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тыс.руб.</a:t>
            </a:r>
            <a:endParaRPr lang="ru-RU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5334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05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Из чего формируются доходы бюджета Варгашинского района?</a:t>
            </a:r>
            <a:endParaRPr lang="ru-RU" sz="205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00063" cy="619913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209800" y="685800"/>
            <a:ext cx="4572000" cy="6858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</a:rPr>
              <a:t>ДОХОДЫ БЮДЖЕТА</a:t>
            </a:r>
            <a:r>
              <a:rPr lang="ru-RU" dirty="0" smtClean="0">
                <a:solidFill>
                  <a:srgbClr val="002060"/>
                </a:solidFill>
              </a:rPr>
              <a:t>– поступающие в бюджет денежные средства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4800" y="1447800"/>
            <a:ext cx="3581400" cy="533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СОБСТВЕННЫЕ ДОХОДЫ БЮДЖЕТА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29200" y="1447800"/>
            <a:ext cx="3657600" cy="533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БЕЗВОЗМЕЗДНЫЕ ПОСТУПЛЕНИЯ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0800000">
            <a:off x="1600200" y="9144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333500" y="11811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781800" y="9144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7049294" y="1181100"/>
            <a:ext cx="53260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4648200" y="2133600"/>
            <a:ext cx="4191000" cy="11430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ДОТАЦИИ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трансферты, передаваемые на безвозмездной и безвозвратной основе без установления направлений и условий их использования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648200" y="3429000"/>
            <a:ext cx="4191000" cy="10668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СУБСИДИИ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трансферты, предоставляемые в целях </a:t>
            </a:r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расходных обязательств нижестоящих бюджетов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648200" y="4648200"/>
            <a:ext cx="4191000" cy="11430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СУБВЕНЦИИ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трансферты, выделяемые из вышестоящего бюджета на определенные срок на конкретные цели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28600" y="2057400"/>
            <a:ext cx="3962400" cy="15240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  <a:p>
            <a:pPr algn="ctr"/>
            <a:r>
              <a:rPr lang="ru-RU" sz="13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предусмотренных законодательством Российской Федерации федеральных налогов и сборов, в том числе от налогов, предусмотренных специальными налоговыми режимами, и законодательством </a:t>
            </a:r>
          </a:p>
          <a:p>
            <a:pPr algn="ctr"/>
            <a:r>
              <a:rPr lang="ru-RU" sz="13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Курганской области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28600" y="3733800"/>
            <a:ext cx="3962400" cy="17526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Платежи, которые включают в себя безвозмездные операции от прямого предоставления государством в пользование имущества и природных ресурсов, от различного вида услуг, а так же платежи в виде штрафов или иных санкций за нарушение законодательства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28600" y="5562600"/>
            <a:ext cx="3962400" cy="11430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ИНЫЕ ПОСТУПЛЕНИЯ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Перечисления от физических и юридических лиц, не требующие возмещения и возврата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rot="10800000">
            <a:off x="152400" y="1676400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-2095500" y="3924300"/>
            <a:ext cx="449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228600" y="6172200"/>
            <a:ext cx="76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52400" y="4495800"/>
            <a:ext cx="76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Скругленный прямоугольник 48"/>
          <p:cNvSpPr/>
          <p:nvPr/>
        </p:nvSpPr>
        <p:spPr>
          <a:xfrm>
            <a:off x="4724400" y="5943600"/>
            <a:ext cx="4114800" cy="533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ИНЫЕ МЕЖБЮДЖЕТНЫЕ ТРАНСФЕРТЫ</a:t>
            </a: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8686800" y="16764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6972300" y="3848100"/>
            <a:ext cx="434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6782594" y="3886200"/>
            <a:ext cx="441880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8839200" y="2362200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8839200" y="3733800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8839200" y="4953000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8839200" y="6096000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6096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ДОХОДЫ БЮДЖЕТА ВАРГАШИНСКОГО РАЙОНА В 2016 ГОДУ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00063" cy="619913"/>
          </a:xfrm>
          <a:prstGeom prst="rect">
            <a:avLst/>
          </a:prstGeom>
        </p:spPr>
      </p:pic>
      <p:pic>
        <p:nvPicPr>
          <p:cNvPr id="4" name="Рисунок 3" descr="2014-04-09dengi_sybsid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666750"/>
            <a:ext cx="2286000" cy="1714500"/>
          </a:xfrm>
          <a:prstGeom prst="rect">
            <a:avLst/>
          </a:prstGeom>
        </p:spPr>
      </p:pic>
      <p:pic>
        <p:nvPicPr>
          <p:cNvPr id="5" name="Рисунок 4" descr="482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685800"/>
            <a:ext cx="2286000" cy="171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200400" y="685800"/>
            <a:ext cx="29712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Доходы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бюджета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Штриховая стрелка вправо 6"/>
          <p:cNvSpPr/>
          <p:nvPr/>
        </p:nvSpPr>
        <p:spPr>
          <a:xfrm rot="1722083">
            <a:off x="6101497" y="1605696"/>
            <a:ext cx="457200" cy="457200"/>
          </a:xfrm>
          <a:prstGeom prst="strip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триховая стрелка вправо 7"/>
          <p:cNvSpPr/>
          <p:nvPr/>
        </p:nvSpPr>
        <p:spPr>
          <a:xfrm rot="8987222">
            <a:off x="2750982" y="1607982"/>
            <a:ext cx="457200" cy="457200"/>
          </a:xfrm>
          <a:prstGeom prst="strip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04800" y="2438400"/>
            <a:ext cx="3200400" cy="533400"/>
          </a:xfrm>
          <a:prstGeom prst="round2Diag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БЕЗВОЗМЕЗДНЫЕ ПЕРЕЧИСЛЕНИЯ</a:t>
            </a:r>
            <a:endParaRPr lang="ru-RU" b="1" dirty="0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5791200" y="2438400"/>
            <a:ext cx="3124200" cy="5334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СОБСТВЕННЫЕ ДОХОДЫ</a:t>
            </a: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200400" y="2819400"/>
          <a:ext cx="2743200" cy="15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28600" y="2971800"/>
            <a:ext cx="3276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В 2016 году из областного бюджета Курганской области будут перечислены: </a:t>
            </a:r>
            <a:endParaRPr lang="ru-RU" sz="1500" dirty="0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04800" y="3733800"/>
            <a:ext cx="2743200" cy="533400"/>
          </a:xfrm>
          <a:prstGeom prst="round2Diag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СУБСИДИИ </a:t>
            </a:r>
            <a:r>
              <a:rPr lang="ru-RU" dirty="0" smtClean="0"/>
              <a:t>22 987 тыс.руб.</a:t>
            </a:r>
            <a:endParaRPr lang="ru-RU" dirty="0"/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304800" y="4343400"/>
            <a:ext cx="3200400" cy="685800"/>
          </a:xfrm>
          <a:prstGeom prst="round2Diag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СУБВЕНЦИИ</a:t>
            </a:r>
            <a:r>
              <a:rPr lang="ru-RU" dirty="0" smtClean="0"/>
              <a:t> 181 189 тыс.руб.</a:t>
            </a:r>
            <a:endParaRPr lang="ru-RU" dirty="0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304800" y="5105400"/>
            <a:ext cx="4495800" cy="914400"/>
          </a:xfrm>
          <a:prstGeom prst="round2Diag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ДОТАЦИИ</a:t>
            </a:r>
            <a:r>
              <a:rPr lang="ru-RU" dirty="0" smtClean="0"/>
              <a:t> 122 034 тыс.руб.</a:t>
            </a:r>
          </a:p>
          <a:p>
            <a:pPr algn="ctr"/>
            <a:r>
              <a:rPr lang="ru-RU" sz="1400" dirty="0" smtClean="0"/>
              <a:t>На выравнивание бюджетной обеспеченности субъектов РФ и на обеспечение сбалансированности бюджетов</a:t>
            </a:r>
            <a:endParaRPr lang="ru-RU" sz="1400" dirty="0"/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304800" y="6096000"/>
            <a:ext cx="4876800" cy="533400"/>
          </a:xfrm>
          <a:prstGeom prst="round2Diag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ИНЫЕ МЕЖБЮДЖЕТНЫЕ ТРАНСФЕРТЫ </a:t>
            </a:r>
            <a:r>
              <a:rPr lang="ru-RU" dirty="0" smtClean="0"/>
              <a:t>25 820 тыс.руб.</a:t>
            </a:r>
            <a:endParaRPr lang="ru-RU" dirty="0"/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5638800" y="3505200"/>
            <a:ext cx="3276600" cy="31242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700" u="sng" dirty="0" smtClean="0">
                <a:solidFill>
                  <a:schemeClr val="bg1"/>
                </a:solidFill>
              </a:rPr>
              <a:t>Налог на доходы физических лиц </a:t>
            </a:r>
            <a:r>
              <a:rPr lang="ru-RU" sz="1700" dirty="0" smtClean="0">
                <a:solidFill>
                  <a:schemeClr val="bg1"/>
                </a:solidFill>
              </a:rPr>
              <a:t>– 38 080,0 тыс.руб.</a:t>
            </a:r>
          </a:p>
          <a:p>
            <a:pPr algn="just"/>
            <a:r>
              <a:rPr lang="ru-RU" sz="1700" u="sng" dirty="0" smtClean="0">
                <a:solidFill>
                  <a:schemeClr val="bg1"/>
                </a:solidFill>
              </a:rPr>
              <a:t>Доходы от оказания платных услуг </a:t>
            </a:r>
            <a:r>
              <a:rPr lang="ru-RU" sz="1700" dirty="0" smtClean="0">
                <a:solidFill>
                  <a:schemeClr val="bg1"/>
                </a:solidFill>
              </a:rPr>
              <a:t>– 8 253,0 тыс.руб.</a:t>
            </a:r>
          </a:p>
          <a:p>
            <a:pPr algn="just"/>
            <a:r>
              <a:rPr lang="ru-RU" sz="1700" u="sng" dirty="0" smtClean="0">
                <a:solidFill>
                  <a:schemeClr val="bg1"/>
                </a:solidFill>
              </a:rPr>
              <a:t>Единый налог на вмененный доход</a:t>
            </a:r>
            <a:r>
              <a:rPr lang="ru-RU" sz="1700" dirty="0" smtClean="0">
                <a:solidFill>
                  <a:schemeClr val="bg1"/>
                </a:solidFill>
              </a:rPr>
              <a:t> – 3 800,0 тыс.руб.</a:t>
            </a:r>
          </a:p>
          <a:p>
            <a:pPr algn="just"/>
            <a:r>
              <a:rPr lang="ru-RU" sz="1700" u="sng" dirty="0" smtClean="0">
                <a:solidFill>
                  <a:schemeClr val="bg1"/>
                </a:solidFill>
              </a:rPr>
              <a:t>Доходы от продажи и использования имущества и земли</a:t>
            </a:r>
            <a:r>
              <a:rPr lang="ru-RU" sz="1700" dirty="0" smtClean="0">
                <a:solidFill>
                  <a:schemeClr val="bg1"/>
                </a:solidFill>
              </a:rPr>
              <a:t> – 2 878,0 тыс.руб.</a:t>
            </a:r>
          </a:p>
          <a:p>
            <a:pPr algn="just"/>
            <a:r>
              <a:rPr lang="ru-RU" sz="1700" dirty="0" smtClean="0">
                <a:solidFill>
                  <a:schemeClr val="bg1"/>
                </a:solidFill>
              </a:rPr>
              <a:t>Прочие доходы – 6 332,0</a:t>
            </a:r>
            <a:endParaRPr lang="ru-RU" sz="1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7" descr="russiacoatofar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133600"/>
            <a:ext cx="6334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9" descr="55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133600"/>
            <a:ext cx="1008063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1" descr="2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713" y="2133600"/>
            <a:ext cx="9366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4" descr="5076556c355cd207331189_600_4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313" y="2133600"/>
            <a:ext cx="1008062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6" descr="417_image_very_larg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375" y="2133600"/>
            <a:ext cx="912813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8" descr="1-teatralnaya-studiya-dlya-detej-i-podrostko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163" y="2060575"/>
            <a:ext cx="919162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0" descr="fef27b5b3ea42a9a86ede488e285bf2d_X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788" y="2133600"/>
            <a:ext cx="901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2" descr="sport1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08850" y="2133600"/>
            <a:ext cx="7143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4" descr="MoneyBagsji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01013" y="2133600"/>
            <a:ext cx="87471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6" descr="ProCity33 - рекламно - информационный портал г. Петушки - Образование дополнительное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000" y="2133600"/>
            <a:ext cx="8636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0" y="0"/>
            <a:ext cx="9144000" cy="6096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chemeClr val="accent6">
                    <a:lumMod val="50000"/>
                  </a:schemeClr>
                </a:solidFill>
              </a:rPr>
              <a:t>      РАСХОДЫ БЮДЖЕТА ВАРГАШИНСКОГО РАЙОНА В 2016 ГОДУ</a:t>
            </a:r>
            <a:endParaRPr lang="ru-RU" sz="25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Рисунок 12" descr="герб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0" y="0"/>
            <a:ext cx="500063" cy="61991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1000" y="6858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Расходы бюджета </a:t>
            </a:r>
            <a:r>
              <a:rPr lang="ru-RU" dirty="0" smtClean="0"/>
              <a:t>–это денежные средства, направляемые на финансовое обеспечение задач и функций государства и местного самоуправления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4876800"/>
            <a:ext cx="1828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Общегосударственные вопросы 28479,7тыс.руб. (6,9%)</a:t>
            </a:r>
            <a:endParaRPr lang="ru-RU" sz="1300" dirty="0"/>
          </a:p>
        </p:txBody>
      </p:sp>
      <p:cxnSp>
        <p:nvCxnSpPr>
          <p:cNvPr id="18" name="Прямая соединительная линия 17"/>
          <p:cNvCxnSpPr>
            <a:stCxn id="2" idx="2"/>
          </p:cNvCxnSpPr>
          <p:nvPr/>
        </p:nvCxnSpPr>
        <p:spPr>
          <a:xfrm rot="5400000">
            <a:off x="-548083" y="3859609"/>
            <a:ext cx="2022475" cy="119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33400" y="3124200"/>
            <a:ext cx="13716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Национальная оборона – 723 тыс.руб. (0,2%)</a:t>
            </a:r>
            <a:endParaRPr lang="ru-RU" sz="1300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5400000">
            <a:off x="1219200" y="30480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371600" y="3810000"/>
            <a:ext cx="16764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Национальная безопасность и правоохранительная деятельность – 634,7 тыс.руб. (0,2%)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>
            <a:off x="1677194" y="3429000"/>
            <a:ext cx="91360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362200" y="3048000"/>
            <a:ext cx="1447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Национальная экономика – 17 681,7 тыс.руб. (4,3%)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rot="5400000">
            <a:off x="3048794" y="3047206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200400" y="3962400"/>
            <a:ext cx="17526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Жилищно-коммунальное хозяйство – 2 тыс.руб.</a:t>
            </a:r>
            <a:endParaRPr lang="ru-RU" sz="1300" dirty="0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5400000">
            <a:off x="3620294" y="3619500"/>
            <a:ext cx="98980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191000" y="4724400"/>
            <a:ext cx="1981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Образование – </a:t>
            </a:r>
          </a:p>
          <a:p>
            <a:r>
              <a:rPr lang="ru-RU" sz="1300" dirty="0" smtClean="0"/>
              <a:t>229 478 тыс.руб. (56,8%)</a:t>
            </a:r>
            <a:endParaRPr lang="ru-RU" sz="1300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5400000">
            <a:off x="4115594" y="3810000"/>
            <a:ext cx="167560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029200" y="2971800"/>
            <a:ext cx="152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Культура и кинематография – 35 439,8 тыс.руб. (8,6%)</a:t>
            </a:r>
            <a:endParaRPr lang="ru-RU" sz="1300" dirty="0"/>
          </a:p>
        </p:txBody>
      </p:sp>
      <p:cxnSp>
        <p:nvCxnSpPr>
          <p:cNvPr id="47" name="Прямая соединительная линия 46"/>
          <p:cNvCxnSpPr>
            <a:stCxn id="45" idx="0"/>
            <a:endCxn id="45" idx="0"/>
          </p:cNvCxnSpPr>
          <p:nvPr/>
        </p:nvCxnSpPr>
        <p:spPr>
          <a:xfrm rot="5400000" flipH="1" flipV="1">
            <a:off x="5791200" y="2971800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5791994" y="2971006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019800" y="3810000"/>
            <a:ext cx="1981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Социальная политики – 51 878,4тыс.руб.(12,6%)</a:t>
            </a:r>
            <a:endParaRPr lang="ru-RU" sz="1300" dirty="0"/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rot="5400000">
            <a:off x="6248400" y="3352800"/>
            <a:ext cx="914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010400" y="2971800"/>
            <a:ext cx="13716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Физическая культура и спорт – 4 701,9 (1,1%)</a:t>
            </a:r>
            <a:endParaRPr lang="ru-RU" sz="1300" dirty="0"/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 rot="5400000">
            <a:off x="7391400" y="28956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781800" y="4572000"/>
            <a:ext cx="2209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300" dirty="0" smtClean="0"/>
              <a:t>Межбюджетные трансферты общего характера – 42 353,6тыс.руб. (10,3%)</a:t>
            </a:r>
            <a:endParaRPr lang="ru-RU" sz="1300" dirty="0"/>
          </a:p>
        </p:txBody>
      </p:sp>
      <p:cxnSp>
        <p:nvCxnSpPr>
          <p:cNvPr id="62" name="Прямая соединительная линия 61"/>
          <p:cNvCxnSpPr>
            <a:stCxn id="10" idx="2"/>
          </p:cNvCxnSpPr>
          <p:nvPr/>
        </p:nvCxnSpPr>
        <p:spPr>
          <a:xfrm rot="5400000">
            <a:off x="7641829" y="3675460"/>
            <a:ext cx="1789112" cy="39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1219200" y="1371600"/>
            <a:ext cx="67818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РАСХОДЫ БЮДЖЕТА, СФОРМИРОВАННЫЕ ПО РАЗДЕЛАМ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1" name="Правая фигурная скобка 70"/>
          <p:cNvSpPr/>
          <p:nvPr/>
        </p:nvSpPr>
        <p:spPr>
          <a:xfrm rot="5400000">
            <a:off x="4267200" y="1600200"/>
            <a:ext cx="609600" cy="86868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/>
          <p:cNvSpPr txBox="1"/>
          <p:nvPr/>
        </p:nvSpPr>
        <p:spPr>
          <a:xfrm>
            <a:off x="914400" y="62484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Всего расходы 411 373 тыс.руб.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1759</TotalTime>
  <Words>3443</Words>
  <Application>Microsoft Office PowerPoint</Application>
  <PresentationFormat>Экран (4:3)</PresentationFormat>
  <Paragraphs>386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Анисимова Татьяна Александровна</cp:lastModifiedBy>
  <cp:revision>168</cp:revision>
  <dcterms:modified xsi:type="dcterms:W3CDTF">2015-11-30T04:08:22Z</dcterms:modified>
</cp:coreProperties>
</file>