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1" r:id="rId5"/>
    <p:sldId id="264" r:id="rId6"/>
    <p:sldId id="260" r:id="rId7"/>
    <p:sldId id="266" r:id="rId8"/>
    <p:sldId id="267" r:id="rId9"/>
    <p:sldId id="269" r:id="rId10"/>
    <p:sldId id="273" r:id="rId11"/>
    <p:sldId id="274" r:id="rId12"/>
    <p:sldId id="282" r:id="rId13"/>
    <p:sldId id="339" r:id="rId14"/>
    <p:sldId id="341" r:id="rId15"/>
    <p:sldId id="283" r:id="rId16"/>
    <p:sldId id="284" r:id="rId17"/>
    <p:sldId id="342" r:id="rId18"/>
    <p:sldId id="343" r:id="rId19"/>
    <p:sldId id="344" r:id="rId20"/>
    <p:sldId id="345" r:id="rId21"/>
    <p:sldId id="315" r:id="rId22"/>
    <p:sldId id="316" r:id="rId23"/>
    <p:sldId id="346" r:id="rId24"/>
    <p:sldId id="318" r:id="rId25"/>
    <p:sldId id="347" r:id="rId26"/>
    <p:sldId id="348" r:id="rId27"/>
    <p:sldId id="349" r:id="rId28"/>
    <p:sldId id="350" r:id="rId29"/>
    <p:sldId id="351" r:id="rId30"/>
    <p:sldId id="353" r:id="rId31"/>
    <p:sldId id="354" r:id="rId32"/>
    <p:sldId id="355" r:id="rId33"/>
    <p:sldId id="356" r:id="rId34"/>
    <p:sldId id="357" r:id="rId35"/>
    <p:sldId id="358" r:id="rId36"/>
    <p:sldId id="359" r:id="rId37"/>
    <p:sldId id="360" r:id="rId38"/>
    <p:sldId id="352" r:id="rId39"/>
    <p:sldId id="333" r:id="rId40"/>
    <p:sldId id="361" r:id="rId41"/>
    <p:sldId id="336" r:id="rId42"/>
    <p:sldId id="280" r:id="rId43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E2F7"/>
    <a:srgbClr val="C134D8"/>
    <a:srgbClr val="7EF0B2"/>
    <a:srgbClr val="F8974E"/>
    <a:srgbClr val="F4C19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48" autoAdjust="0"/>
    <p:restoredTop sz="94702" autoAdjust="0"/>
  </p:normalViewPr>
  <p:slideViewPr>
    <p:cSldViewPr>
      <p:cViewPr>
        <p:scale>
          <a:sx n="90" d="100"/>
          <a:sy n="90" d="100"/>
        </p:scale>
        <p:origin x="-582" y="-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6.4569196716340524E-2"/>
          <c:y val="9.0730608642044727E-2"/>
          <c:w val="0.86095975503062161"/>
          <c:h val="0.89814814814815103"/>
        </c:manualLayout>
      </c:layout>
      <c:pie3DChart>
        <c:varyColors val="1"/>
        <c:ser>
          <c:idx val="0"/>
          <c:order val="0"/>
          <c:dLbls>
            <c:dLbl>
              <c:idx val="0"/>
              <c:layout>
                <c:manualLayout>
                  <c:x val="-7.4710700583047754E-2"/>
                  <c:y val="1.3074104690915272E-2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22%</a:t>
                    </a:r>
                    <a:endParaRPr lang="en-US" sz="16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c:rich>
              </c:tx>
              <c:showVal val="1"/>
            </c:dLbl>
            <c:dLbl>
              <c:idx val="1"/>
              <c:layout>
                <c:manualLayout>
                  <c:x val="-4.5285958378651944E-2"/>
                  <c:y val="-1.7970545171776119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</a:t>
                    </a:r>
                    <a:r>
                      <a:rPr lang="en-US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%</a:t>
                    </a:r>
                    <a:endParaRPr lang="en-US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75</a:t>
                    </a:r>
                    <a:r>
                      <a:rPr lang="en-US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%</a:t>
                    </a:r>
                    <a:endParaRPr lang="en-US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6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val>
            <c:numRef>
              <c:f>Лист1!$B$19:$B$21</c:f>
              <c:numCache>
                <c:formatCode>0%</c:formatCode>
                <c:ptCount val="3"/>
                <c:pt idx="0">
                  <c:v>0.12000000000000002</c:v>
                </c:pt>
                <c:pt idx="1">
                  <c:v>4.0000000000000015E-2</c:v>
                </c:pt>
                <c:pt idx="2">
                  <c:v>0.84000000000000019</c:v>
                </c:pt>
              </c:numCache>
            </c:numRef>
          </c:val>
        </c:ser>
      </c:pie3DChart>
      <c:spPr>
        <a:noFill/>
        <a:ln w="25400">
          <a:noFill/>
        </a:ln>
      </c:spPr>
    </c:plotArea>
    <c:plotVisOnly val="1"/>
    <c:dispBlanksAs val="zero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6.4569196716340413E-2"/>
          <c:y val="9.0730608642044505E-2"/>
          <c:w val="0.86095975503062161"/>
          <c:h val="0.89814814814814814"/>
        </c:manualLayout>
      </c:layout>
      <c:pie3DChart>
        <c:varyColors val="1"/>
        <c:ser>
          <c:idx val="0"/>
          <c:order val="0"/>
          <c:dLbls>
            <c:dLbl>
              <c:idx val="0"/>
              <c:layout>
                <c:manualLayout>
                  <c:x val="-8.3934871542524728E-2"/>
                  <c:y val="1.307410469091530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26%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-4.5285958378651875E-2"/>
                  <c:y val="-1.797054517177604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71</a:t>
                    </a:r>
                    <a:r>
                      <a:rPr lang="en-US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%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6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val>
            <c:numRef>
              <c:f>Лист1!$B$19:$B$21</c:f>
              <c:numCache>
                <c:formatCode>0%</c:formatCode>
                <c:ptCount val="3"/>
                <c:pt idx="0">
                  <c:v>0.12000000000000002</c:v>
                </c:pt>
                <c:pt idx="1">
                  <c:v>4.0000000000000022E-2</c:v>
                </c:pt>
                <c:pt idx="2">
                  <c:v>0.84000000000000064</c:v>
                </c:pt>
              </c:numCache>
            </c:numRef>
          </c:val>
        </c:ser>
      </c:pie3DChart>
      <c:spPr>
        <a:noFill/>
        <a:ln w="25400">
          <a:noFill/>
        </a:ln>
      </c:spPr>
    </c:plotArea>
    <c:plotVisOnly val="1"/>
    <c:dispBlanksAs val="zero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6.4569196716340413E-2"/>
          <c:y val="9.0730608642044505E-2"/>
          <c:w val="0.86095975503062161"/>
          <c:h val="0.89814814814814814"/>
        </c:manualLayout>
      </c:layout>
      <c:pie3DChart>
        <c:varyColors val="1"/>
        <c:ser>
          <c:idx val="0"/>
          <c:order val="0"/>
          <c:dLbls>
            <c:dLbl>
              <c:idx val="0"/>
              <c:layout>
                <c:manualLayout>
                  <c:x val="-7.4710700583047532E-2"/>
                  <c:y val="-2.028981953707338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28%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0"/>
                  <c:y val="-1.797054517177604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69</a:t>
                    </a:r>
                    <a:r>
                      <a:rPr lang="en-US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%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6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val>
            <c:numRef>
              <c:f>Лист1!$B$19:$B$21</c:f>
              <c:numCache>
                <c:formatCode>0%</c:formatCode>
                <c:ptCount val="3"/>
                <c:pt idx="0">
                  <c:v>0.19</c:v>
                </c:pt>
                <c:pt idx="1">
                  <c:v>3.0000000000000002E-2</c:v>
                </c:pt>
                <c:pt idx="2">
                  <c:v>0.78</c:v>
                </c:pt>
              </c:numCache>
            </c:numRef>
          </c:val>
        </c:ser>
      </c:pie3DChart>
      <c:spPr>
        <a:noFill/>
        <a:ln w="25400">
          <a:noFill/>
        </a:ln>
      </c:spPr>
    </c:plotArea>
    <c:plotVisOnly val="1"/>
    <c:dispBlanksAs val="zero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.16435185185185186"/>
          <c:y val="0.16250000000000001"/>
          <c:w val="0.77314814814815114"/>
          <c:h val="0.6916666666666665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explosion val="0"/>
          </c:dPt>
          <c:dLbls>
            <c:dLbl>
              <c:idx val="0"/>
              <c:layout>
                <c:manualLayout>
                  <c:x val="2.683721727896839E-2"/>
                  <c:y val="-2.5951128886913977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
</a:t>
                    </a:r>
                    <a:r>
                      <a:rPr lang="ru-RU" dirty="0" smtClean="0">
                        <a:solidFill>
                          <a:schemeClr val="accent1"/>
                        </a:solidFill>
                      </a:rPr>
                      <a:t>25</a:t>
                    </a:r>
                    <a:r>
                      <a:rPr lang="en-US" dirty="0" smtClean="0">
                        <a:solidFill>
                          <a:schemeClr val="accent1"/>
                        </a:solidFill>
                      </a:rPr>
                      <a:t>%</a:t>
                    </a:r>
                    <a:endParaRPr lang="en-US" dirty="0">
                      <a:solidFill>
                        <a:schemeClr val="accent1"/>
                      </a:solidFill>
                    </a:endParaRPr>
                  </a:p>
                </c:rich>
              </c:tx>
              <c:showCatName val="1"/>
              <c:showPercent val="1"/>
            </c:dLbl>
            <c:dLbl>
              <c:idx val="1"/>
              <c:layout>
                <c:manualLayout>
                  <c:x val="2.5719050743657039E-2"/>
                  <c:y val="-4.6249999999999875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>
                        <a:solidFill>
                          <a:schemeClr val="tx2"/>
                        </a:solidFill>
                      </a:rPr>
                      <a:t>
</a:t>
                    </a:r>
                    <a:r>
                      <a:rPr lang="ru-RU" b="1" dirty="0" smtClean="0">
                        <a:solidFill>
                          <a:schemeClr val="accent2"/>
                        </a:solidFill>
                      </a:rPr>
                      <a:t>75</a:t>
                    </a:r>
                    <a:r>
                      <a:rPr lang="en-US" b="1" dirty="0" smtClean="0">
                        <a:solidFill>
                          <a:schemeClr val="accent2"/>
                        </a:solidFill>
                      </a:rPr>
                      <a:t>%</a:t>
                    </a:r>
                    <a:endParaRPr lang="en-US" dirty="0">
                      <a:solidFill>
                        <a:schemeClr val="accent2"/>
                      </a:solidFill>
                    </a:endParaRPr>
                  </a:p>
                </c:rich>
              </c:tx>
              <c:showCatName val="1"/>
              <c:showPercent val="1"/>
            </c:dLbl>
            <c:txPr>
              <a:bodyPr/>
              <a:lstStyle/>
              <a:p>
                <a:pPr>
                  <a:defRPr b="1">
                    <a:solidFill>
                      <a:schemeClr val="tx2"/>
                    </a:solidFill>
                  </a:defRPr>
                </a:pPr>
                <a:endParaRPr lang="ru-RU"/>
              </a:p>
            </c:txPr>
            <c:showCatName val="1"/>
            <c:showPercent val="1"/>
          </c:dLbls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 formatCode="#,##0">
                  <c:v>170042</c:v>
                </c:pt>
                <c:pt idx="1">
                  <c:v>606437.80000000005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'1'!$A$2</c:f>
              <c:strCache>
                <c:ptCount val="1"/>
                <c:pt idx="0">
                  <c:v>Доходы</c:v>
                </c:pt>
              </c:strCache>
            </c:strRef>
          </c:tx>
          <c:dLbls>
            <c:dLbl>
              <c:idx val="0"/>
              <c:layout>
                <c:manualLayout>
                  <c:x val="-3.1895170870216033E-3"/>
                  <c:y val="-2.6715970952722452E-2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-3.2789033541727811E-2"/>
                </c:manualLayout>
              </c:layout>
              <c:showVal val="1"/>
            </c:dLbl>
            <c:dLbl>
              <c:idx val="2"/>
              <c:layout>
                <c:manualLayout>
                  <c:x val="-1.5947585435108016E-3"/>
                  <c:y val="-2.1384997626526518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'1'!$B$1:$D$1</c:f>
              <c:strCache>
                <c:ptCount val="3"/>
                <c:pt idx="0">
                  <c:v>2023 год (фактическое исполнение)</c:v>
                </c:pt>
                <c:pt idx="1">
                  <c:v>2024 год (ожидаемое исполнение)</c:v>
                </c:pt>
                <c:pt idx="2">
                  <c:v>2025 год (прогноз)</c:v>
                </c:pt>
              </c:strCache>
            </c:strRef>
          </c:cat>
          <c:val>
            <c:numRef>
              <c:f>'1'!$B$2:$D$2</c:f>
              <c:numCache>
                <c:formatCode>#,##0.0</c:formatCode>
                <c:ptCount val="3"/>
                <c:pt idx="0">
                  <c:v>890234.9</c:v>
                </c:pt>
                <c:pt idx="1">
                  <c:v>982641.2</c:v>
                </c:pt>
                <c:pt idx="2">
                  <c:v>812199.8</c:v>
                </c:pt>
              </c:numCache>
            </c:numRef>
          </c:val>
        </c:ser>
        <c:ser>
          <c:idx val="1"/>
          <c:order val="1"/>
          <c:tx>
            <c:strRef>
              <c:f>'1'!$A$3</c:f>
              <c:strCache>
                <c:ptCount val="1"/>
                <c:pt idx="0">
                  <c:v>Расходы</c:v>
                </c:pt>
              </c:strCache>
            </c:strRef>
          </c:tx>
          <c:dLbls>
            <c:dLbl>
              <c:idx val="0"/>
              <c:layout>
                <c:manualLayout>
                  <c:x val="5.7457517892688909E-2"/>
                  <c:y val="-2.1552655765521001E-2"/>
                </c:manualLayout>
              </c:layout>
              <c:showVal val="1"/>
            </c:dLbl>
            <c:dLbl>
              <c:idx val="1"/>
              <c:layout>
                <c:manualLayout>
                  <c:x val="6.3993139775689101E-2"/>
                  <c:y val="-1.9062528405934795E-2"/>
                </c:manualLayout>
              </c:layout>
              <c:showVal val="1"/>
            </c:dLbl>
            <c:dLbl>
              <c:idx val="2"/>
              <c:layout>
                <c:manualLayout>
                  <c:x val="5.7614231173184823E-2"/>
                  <c:y val="-2.1364292856349294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'1'!$B$1:$D$1</c:f>
              <c:strCache>
                <c:ptCount val="3"/>
                <c:pt idx="0">
                  <c:v>2023 год (фактическое исполнение)</c:v>
                </c:pt>
                <c:pt idx="1">
                  <c:v>2024 год (ожидаемое исполнение)</c:v>
                </c:pt>
                <c:pt idx="2">
                  <c:v>2025 год (прогноз)</c:v>
                </c:pt>
              </c:strCache>
            </c:strRef>
          </c:cat>
          <c:val>
            <c:numRef>
              <c:f>'1'!$B$3:$D$3</c:f>
              <c:numCache>
                <c:formatCode>#,##0.0</c:formatCode>
                <c:ptCount val="3"/>
                <c:pt idx="0">
                  <c:v>905398</c:v>
                </c:pt>
                <c:pt idx="1">
                  <c:v>1020155.8</c:v>
                </c:pt>
                <c:pt idx="2">
                  <c:v>812199.8</c:v>
                </c:pt>
              </c:numCache>
            </c:numRef>
          </c:val>
        </c:ser>
        <c:ser>
          <c:idx val="2"/>
          <c:order val="2"/>
          <c:tx>
            <c:strRef>
              <c:f>'1'!$A$4</c:f>
              <c:strCache>
                <c:ptCount val="1"/>
                <c:pt idx="0">
                  <c:v>Дефицит</c:v>
                </c:pt>
              </c:strCache>
            </c:strRef>
          </c:tx>
          <c:dLbls>
            <c:dLbl>
              <c:idx val="0"/>
              <c:layout>
                <c:manualLayout>
                  <c:x val="3.1431184034131351E-2"/>
                  <c:y val="-6.0927573703931884E-2"/>
                </c:manualLayout>
              </c:layout>
              <c:showVal val="1"/>
            </c:dLbl>
            <c:dLbl>
              <c:idx val="1"/>
              <c:layout>
                <c:manualLayout>
                  <c:x val="3.6163347476037264E-2"/>
                  <c:y val="-5.7720859298461789E-2"/>
                </c:manualLayout>
              </c:layout>
              <c:showVal val="1"/>
            </c:dLbl>
            <c:dLbl>
              <c:idx val="2"/>
              <c:layout>
                <c:manualLayout>
                  <c:x val="3.101943495821231E-2"/>
                  <c:y val="-6.5557109816081038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'1'!$B$1:$D$1</c:f>
              <c:strCache>
                <c:ptCount val="3"/>
                <c:pt idx="0">
                  <c:v>2023 год (фактическое исполнение)</c:v>
                </c:pt>
                <c:pt idx="1">
                  <c:v>2024 год (ожидаемое исполнение)</c:v>
                </c:pt>
                <c:pt idx="2">
                  <c:v>2025 год (прогноз)</c:v>
                </c:pt>
              </c:strCache>
            </c:strRef>
          </c:cat>
          <c:val>
            <c:numRef>
              <c:f>'1'!$B$4:$D$4</c:f>
              <c:numCache>
                <c:formatCode>#,##0.0</c:formatCode>
                <c:ptCount val="3"/>
                <c:pt idx="0">
                  <c:v>15163.099999999973</c:v>
                </c:pt>
                <c:pt idx="1">
                  <c:v>37514.600000000086</c:v>
                </c:pt>
                <c:pt idx="2">
                  <c:v>0</c:v>
                </c:pt>
              </c:numCache>
            </c:numRef>
          </c:val>
        </c:ser>
        <c:dLbls>
          <c:showVal val="1"/>
        </c:dLbls>
        <c:shape val="box"/>
        <c:axId val="83016704"/>
        <c:axId val="83022592"/>
        <c:axId val="0"/>
      </c:bar3DChart>
      <c:catAx>
        <c:axId val="83016704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83022592"/>
        <c:crosses val="autoZero"/>
        <c:auto val="1"/>
        <c:lblAlgn val="ctr"/>
        <c:lblOffset val="100"/>
      </c:catAx>
      <c:valAx>
        <c:axId val="83022592"/>
        <c:scaling>
          <c:orientation val="minMax"/>
          <c:max val="500000"/>
          <c:min val="0"/>
        </c:scaling>
        <c:axPos val="l"/>
        <c:majorGridlines/>
        <c:numFmt formatCode="#,##0.0" sourceLinked="1"/>
        <c:tickLblPos val="nextTo"/>
        <c:txPr>
          <a:bodyPr/>
          <a:lstStyle/>
          <a:p>
            <a:pPr>
              <a:defRPr sz="10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83016704"/>
        <c:crosses val="autoZero"/>
        <c:crossBetween val="between"/>
        <c:majorUnit val="100000"/>
        <c:minorUnit val="10000"/>
      </c:valAx>
    </c:plotArea>
    <c:legend>
      <c:legendPos val="r"/>
      <c:layout/>
      <c:txPr>
        <a:bodyPr/>
        <a:lstStyle/>
        <a:p>
          <a:pPr>
            <a:defRPr sz="16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14172464198529441"/>
          <c:y val="5.1400526932070804E-2"/>
          <c:w val="0.69288779527559063"/>
          <c:h val="0.8326195683872849"/>
        </c:manualLayout>
      </c:layout>
      <c:barChart>
        <c:barDir val="col"/>
        <c:grouping val="clustered"/>
        <c:ser>
          <c:idx val="0"/>
          <c:order val="0"/>
          <c:spPr>
            <a:ln>
              <a:solidFill>
                <a:srgbClr val="00B050"/>
              </a:solidFill>
            </a:ln>
          </c:spPr>
          <c:dPt>
            <c:idx val="0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1"/>
            <c:spPr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2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3"/>
            <c:spPr>
              <a:solidFill>
                <a:srgbClr val="77E2F7"/>
              </a:solidFill>
              <a:ln>
                <a:solidFill>
                  <a:srgbClr val="77E2F7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val>
            <c:numRef>
              <c:f>'4'!$B$2:$E$2</c:f>
              <c:numCache>
                <c:formatCode>#,##0.0</c:formatCode>
                <c:ptCount val="4"/>
                <c:pt idx="0">
                  <c:v>892706</c:v>
                </c:pt>
                <c:pt idx="1">
                  <c:v>776479.8</c:v>
                </c:pt>
                <c:pt idx="2">
                  <c:v>605532.30000000005</c:v>
                </c:pt>
                <c:pt idx="3">
                  <c:v>551700.80000000005</c:v>
                </c:pt>
              </c:numCache>
            </c:numRef>
          </c:val>
        </c:ser>
        <c:axId val="83751296"/>
        <c:axId val="83752832"/>
      </c:barChart>
      <c:catAx>
        <c:axId val="83751296"/>
        <c:scaling>
          <c:orientation val="minMax"/>
        </c:scaling>
        <c:delete val="1"/>
        <c:axPos val="b"/>
        <c:tickLblPos val="none"/>
        <c:crossAx val="83752832"/>
        <c:crosses val="autoZero"/>
        <c:auto val="1"/>
        <c:lblAlgn val="ctr"/>
        <c:lblOffset val="100"/>
      </c:catAx>
      <c:valAx>
        <c:axId val="83752832"/>
        <c:scaling>
          <c:orientation val="minMax"/>
        </c:scaling>
        <c:axPos val="l"/>
        <c:majorGridlines/>
        <c:numFmt formatCode="#,##0.0" sourceLinked="1"/>
        <c:tickLblPos val="nextTo"/>
        <c:txPr>
          <a:bodyPr/>
          <a:lstStyle/>
          <a:p>
            <a:pPr>
              <a:defRPr sz="1200" b="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83751296"/>
        <c:crosses val="autoZero"/>
        <c:crossBetween val="between"/>
      </c:valAx>
    </c:plotArea>
    <c:plotVisOnly val="1"/>
    <c:dispBlanksAs val="gap"/>
  </c:chart>
  <c:externalData r:id="rId1"/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'5'!$B$1</c:f>
              <c:strCache>
                <c:ptCount val="1"/>
                <c:pt idx="0">
                  <c:v>Общегосударственные вопросы</c:v>
                </c:pt>
              </c:strCache>
            </c:strRef>
          </c:tx>
          <c:dLbls>
            <c:txPr>
              <a:bodyPr/>
              <a:lstStyle/>
              <a:p>
                <a:pPr>
                  <a:defRPr sz="12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'5'!$A$2:$A$4</c:f>
              <c:strCache>
                <c:ptCount val="3"/>
                <c:pt idx="0">
                  <c:v>2025 год</c:v>
                </c:pt>
                <c:pt idx="1">
                  <c:v>2026 год</c:v>
                </c:pt>
                <c:pt idx="2">
                  <c:v>2027 год</c:v>
                </c:pt>
              </c:strCache>
            </c:strRef>
          </c:cat>
          <c:val>
            <c:numRef>
              <c:f>'5'!$B$2:$B$4</c:f>
              <c:numCache>
                <c:formatCode>#,##0</c:formatCode>
                <c:ptCount val="3"/>
                <c:pt idx="0">
                  <c:v>101932.4</c:v>
                </c:pt>
                <c:pt idx="1">
                  <c:v>88910.7</c:v>
                </c:pt>
                <c:pt idx="2">
                  <c:v>87645.9</c:v>
                </c:pt>
              </c:numCache>
            </c:numRef>
          </c:val>
        </c:ser>
        <c:ser>
          <c:idx val="1"/>
          <c:order val="1"/>
          <c:tx>
            <c:strRef>
              <c:f>'5'!$C$1</c:f>
              <c:strCache>
                <c:ptCount val="1"/>
                <c:pt idx="0">
                  <c:v>Национальная экономика</c:v>
                </c:pt>
              </c:strCache>
            </c:strRef>
          </c:tx>
          <c:dLbls>
            <c:dLbl>
              <c:idx val="1"/>
              <c:layout>
                <c:manualLayout>
                  <c:x val="0"/>
                  <c:y val="-2.8915268769028244E-3"/>
                </c:manualLayout>
              </c:layout>
              <c:showVal val="1"/>
            </c:dLbl>
            <c:dLbl>
              <c:idx val="2"/>
              <c:layout>
                <c:manualLayout>
                  <c:x val="-5.5555555555555558E-3"/>
                  <c:y val="-2.8912992155472671E-3"/>
                </c:manualLayout>
              </c:layout>
              <c:showVal val="1"/>
            </c:dLbl>
            <c:dLbl>
              <c:idx val="3"/>
              <c:layout>
                <c:manualLayout>
                  <c:x val="0"/>
                  <c:y val="-1.115759948200626E-2"/>
                </c:manualLayout>
              </c:layout>
              <c:showVal val="1"/>
            </c:dLbl>
            <c:dLbl>
              <c:idx val="4"/>
              <c:layout>
                <c:manualLayout>
                  <c:x val="0"/>
                  <c:y val="-3.719199827335437E-3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'5'!$A$2:$A$4</c:f>
              <c:strCache>
                <c:ptCount val="3"/>
                <c:pt idx="0">
                  <c:v>2025 год</c:v>
                </c:pt>
                <c:pt idx="1">
                  <c:v>2026 год</c:v>
                </c:pt>
                <c:pt idx="2">
                  <c:v>2027 год</c:v>
                </c:pt>
              </c:strCache>
            </c:strRef>
          </c:cat>
          <c:val>
            <c:numRef>
              <c:f>'5'!$C$2:$C$4</c:f>
              <c:numCache>
                <c:formatCode>#,##0</c:formatCode>
                <c:ptCount val="3"/>
                <c:pt idx="0">
                  <c:v>70179.8</c:v>
                </c:pt>
                <c:pt idx="1">
                  <c:v>70494.3</c:v>
                </c:pt>
                <c:pt idx="2">
                  <c:v>74553.3</c:v>
                </c:pt>
              </c:numCache>
            </c:numRef>
          </c:val>
        </c:ser>
        <c:ser>
          <c:idx val="2"/>
          <c:order val="2"/>
          <c:tx>
            <c:strRef>
              <c:f>'5'!$D$1</c:f>
              <c:strCache>
                <c:ptCount val="1"/>
                <c:pt idx="0">
                  <c:v>Образование</c:v>
                </c:pt>
              </c:strCache>
            </c:strRef>
          </c:tx>
          <c:dLbls>
            <c:txPr>
              <a:bodyPr/>
              <a:lstStyle/>
              <a:p>
                <a:pPr>
                  <a:defRPr sz="12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'5'!$A$2:$A$4</c:f>
              <c:strCache>
                <c:ptCount val="3"/>
                <c:pt idx="0">
                  <c:v>2025 год</c:v>
                </c:pt>
                <c:pt idx="1">
                  <c:v>2026 год</c:v>
                </c:pt>
                <c:pt idx="2">
                  <c:v>2027 год</c:v>
                </c:pt>
              </c:strCache>
            </c:strRef>
          </c:cat>
          <c:val>
            <c:numRef>
              <c:f>'5'!$D$2:$D$4</c:f>
              <c:numCache>
                <c:formatCode>#,##0</c:formatCode>
                <c:ptCount val="3"/>
                <c:pt idx="0">
                  <c:v>449993.8</c:v>
                </c:pt>
                <c:pt idx="1">
                  <c:v>406315.9</c:v>
                </c:pt>
                <c:pt idx="2">
                  <c:v>413762.2</c:v>
                </c:pt>
              </c:numCache>
            </c:numRef>
          </c:val>
        </c:ser>
        <c:ser>
          <c:idx val="3"/>
          <c:order val="3"/>
          <c:tx>
            <c:strRef>
              <c:f>'5'!$E$1</c:f>
              <c:strCache>
                <c:ptCount val="1"/>
                <c:pt idx="0">
                  <c:v>Культура, кинематография</c:v>
                </c:pt>
              </c:strCache>
            </c:strRef>
          </c:tx>
          <c:dLbls>
            <c:txPr>
              <a:bodyPr/>
              <a:lstStyle/>
              <a:p>
                <a:pPr>
                  <a:defRPr sz="12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'5'!$A$2:$A$4</c:f>
              <c:strCache>
                <c:ptCount val="3"/>
                <c:pt idx="0">
                  <c:v>2025 год</c:v>
                </c:pt>
                <c:pt idx="1">
                  <c:v>2026 год</c:v>
                </c:pt>
                <c:pt idx="2">
                  <c:v>2027 год</c:v>
                </c:pt>
              </c:strCache>
            </c:strRef>
          </c:cat>
          <c:val>
            <c:numRef>
              <c:f>'5'!$E$2:$E$4</c:f>
              <c:numCache>
                <c:formatCode>#,##0</c:formatCode>
                <c:ptCount val="3"/>
                <c:pt idx="0">
                  <c:v>83799.3</c:v>
                </c:pt>
                <c:pt idx="1">
                  <c:v>66029.399999999994</c:v>
                </c:pt>
                <c:pt idx="2">
                  <c:v>65105.8</c:v>
                </c:pt>
              </c:numCache>
            </c:numRef>
          </c:val>
        </c:ser>
        <c:ser>
          <c:idx val="4"/>
          <c:order val="4"/>
          <c:tx>
            <c:strRef>
              <c:f>'5'!$F$1</c:f>
              <c:strCache>
                <c:ptCount val="1"/>
                <c:pt idx="0">
                  <c:v>Социальная политика</c:v>
                </c:pt>
              </c:strCache>
            </c:strRef>
          </c:tx>
          <c:dLbls>
            <c:txPr>
              <a:bodyPr/>
              <a:lstStyle/>
              <a:p>
                <a:pPr>
                  <a:defRPr sz="12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'5'!$A$2:$A$4</c:f>
              <c:strCache>
                <c:ptCount val="3"/>
                <c:pt idx="0">
                  <c:v>2025 год</c:v>
                </c:pt>
                <c:pt idx="1">
                  <c:v>2026 год</c:v>
                </c:pt>
                <c:pt idx="2">
                  <c:v>2027 год</c:v>
                </c:pt>
              </c:strCache>
            </c:strRef>
          </c:cat>
          <c:val>
            <c:numRef>
              <c:f>'5'!$F$2:$F$4</c:f>
              <c:numCache>
                <c:formatCode>#,##0</c:formatCode>
                <c:ptCount val="3"/>
                <c:pt idx="0">
                  <c:v>17923.2</c:v>
                </c:pt>
                <c:pt idx="1">
                  <c:v>15686</c:v>
                </c:pt>
                <c:pt idx="2">
                  <c:v>15708.6</c:v>
                </c:pt>
              </c:numCache>
            </c:numRef>
          </c:val>
        </c:ser>
        <c:ser>
          <c:idx val="5"/>
          <c:order val="5"/>
          <c:tx>
            <c:strRef>
              <c:f>'5'!$G$1</c:f>
              <c:strCache>
                <c:ptCount val="1"/>
                <c:pt idx="0">
                  <c:v>Остальные расходы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</c:spPr>
          <c:dLbls>
            <c:txPr>
              <a:bodyPr/>
              <a:lstStyle/>
              <a:p>
                <a:pPr>
                  <a:defRPr sz="12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'5'!$A$2:$A$4</c:f>
              <c:strCache>
                <c:ptCount val="3"/>
                <c:pt idx="0">
                  <c:v>2025 год</c:v>
                </c:pt>
                <c:pt idx="1">
                  <c:v>2026 год</c:v>
                </c:pt>
                <c:pt idx="2">
                  <c:v>2027 год</c:v>
                </c:pt>
              </c:strCache>
            </c:strRef>
          </c:cat>
          <c:val>
            <c:numRef>
              <c:f>'5'!$G$2:$G$4</c:f>
              <c:numCache>
                <c:formatCode>#,##0</c:formatCode>
                <c:ptCount val="3"/>
                <c:pt idx="0">
                  <c:v>88371.3</c:v>
                </c:pt>
                <c:pt idx="1">
                  <c:v>76585.100000000006</c:v>
                </c:pt>
                <c:pt idx="2">
                  <c:v>70155.100000000006</c:v>
                </c:pt>
              </c:numCache>
            </c:numRef>
          </c:val>
        </c:ser>
        <c:dLbls>
          <c:showVal val="1"/>
        </c:dLbls>
        <c:gapWidth val="38"/>
        <c:gapDepth val="6"/>
        <c:shape val="box"/>
        <c:axId val="84061184"/>
        <c:axId val="94114560"/>
        <c:axId val="0"/>
      </c:bar3DChart>
      <c:catAx>
        <c:axId val="84061184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94114560"/>
        <c:crosses val="autoZero"/>
        <c:auto val="1"/>
        <c:lblAlgn val="ctr"/>
        <c:lblOffset val="100"/>
      </c:catAx>
      <c:valAx>
        <c:axId val="94114560"/>
        <c:scaling>
          <c:orientation val="minMax"/>
        </c:scaling>
        <c:axPos val="l"/>
        <c:majorGridlines/>
        <c:numFmt formatCode="#,##0" sourceLinked="1"/>
        <c:tickLblPos val="nextTo"/>
        <c:txPr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84061184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6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</c:chart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0.8735</cdr:x>
      <cdr:y>0.16438</cdr:y>
    </cdr:from>
    <cdr:to>
      <cdr:x>0.90194</cdr:x>
      <cdr:y>0.21438</cdr:y>
    </cdr:to>
    <cdr:sp macro="" textlink="">
      <cdr:nvSpPr>
        <cdr:cNvPr id="2" name="Скругленный прямоугольник 1"/>
        <cdr:cNvSpPr/>
      </cdr:nvSpPr>
      <cdr:spPr>
        <a:xfrm xmlns:a="http://schemas.openxmlformats.org/drawingml/2006/main">
          <a:off x="6635388" y="710220"/>
          <a:ext cx="216025" cy="216024"/>
        </a:xfrm>
        <a:prstGeom xmlns:a="http://schemas.openxmlformats.org/drawingml/2006/main" prst="roundRect">
          <a:avLst/>
        </a:prstGeom>
        <a:solidFill xmlns:a="http://schemas.openxmlformats.org/drawingml/2006/main">
          <a:srgbClr val="00B050"/>
        </a:solidFill>
        <a:ln xmlns:a="http://schemas.openxmlformats.org/drawingml/2006/main">
          <a:solidFill>
            <a:srgbClr val="00B050"/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0.8735</cdr:x>
      <cdr:y>0.29772</cdr:y>
    </cdr:from>
    <cdr:to>
      <cdr:x>0.90194</cdr:x>
      <cdr:y>0.34772</cdr:y>
    </cdr:to>
    <cdr:sp macro="" textlink="">
      <cdr:nvSpPr>
        <cdr:cNvPr id="3" name="Скругленный прямоугольник 2"/>
        <cdr:cNvSpPr/>
      </cdr:nvSpPr>
      <cdr:spPr>
        <a:xfrm xmlns:a="http://schemas.openxmlformats.org/drawingml/2006/main">
          <a:off x="6635389" y="1286284"/>
          <a:ext cx="216024" cy="216024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tx2">
            <a:lumMod val="60000"/>
            <a:lumOff val="40000"/>
          </a:schemeClr>
        </a:solidFill>
        <a:ln xmlns:a="http://schemas.openxmlformats.org/drawingml/2006/main">
          <a:solidFill>
            <a:schemeClr val="tx2">
              <a:lumMod val="60000"/>
              <a:lumOff val="40000"/>
            </a:schemeClr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0.8735</cdr:x>
      <cdr:y>0.4456</cdr:y>
    </cdr:from>
    <cdr:to>
      <cdr:x>0.90194</cdr:x>
      <cdr:y>0.4956</cdr:y>
    </cdr:to>
    <cdr:sp macro="" textlink="">
      <cdr:nvSpPr>
        <cdr:cNvPr id="4" name="Скругленный прямоугольник 3"/>
        <cdr:cNvSpPr/>
      </cdr:nvSpPr>
      <cdr:spPr>
        <a:xfrm xmlns:a="http://schemas.openxmlformats.org/drawingml/2006/main">
          <a:off x="6635389" y="1925192"/>
          <a:ext cx="216024" cy="216024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accent2">
            <a:lumMod val="60000"/>
            <a:lumOff val="40000"/>
          </a:schemeClr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0.87443</cdr:x>
      <cdr:y>0.59167</cdr:y>
    </cdr:from>
    <cdr:to>
      <cdr:x>0.90287</cdr:x>
      <cdr:y>0.64167</cdr:y>
    </cdr:to>
    <cdr:sp macro="" textlink="">
      <cdr:nvSpPr>
        <cdr:cNvPr id="5" name="Скругленный прямоугольник 4"/>
        <cdr:cNvSpPr/>
      </cdr:nvSpPr>
      <cdr:spPr>
        <a:xfrm xmlns:a="http://schemas.openxmlformats.org/drawingml/2006/main">
          <a:off x="6642477" y="2556285"/>
          <a:ext cx="216024" cy="216024"/>
        </a:xfrm>
        <a:prstGeom xmlns:a="http://schemas.openxmlformats.org/drawingml/2006/main" prst="roundRect">
          <a:avLst/>
        </a:prstGeom>
        <a:solidFill xmlns:a="http://schemas.openxmlformats.org/drawingml/2006/main">
          <a:srgbClr val="77E2F7"/>
        </a:solidFill>
        <a:ln xmlns:a="http://schemas.openxmlformats.org/drawingml/2006/main">
          <a:solidFill>
            <a:srgbClr val="77E2F7"/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0.51656</cdr:x>
      <cdr:y>0.28333</cdr:y>
    </cdr:from>
    <cdr:to>
      <cdr:x>0.63693</cdr:x>
      <cdr:y>0.38938</cdr:y>
    </cdr:to>
    <cdr:sp macro="" textlink="">
      <cdr:nvSpPr>
        <cdr:cNvPr id="7" name="Прямоугольник 6"/>
        <cdr:cNvSpPr/>
      </cdr:nvSpPr>
      <cdr:spPr>
        <a:xfrm xmlns:a="http://schemas.openxmlformats.org/drawingml/2006/main">
          <a:off x="3923928" y="1224137"/>
          <a:ext cx="914371" cy="45818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724 021,5</a:t>
          </a:r>
          <a:endParaRPr lang="ru-RU" sz="1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0.33645</cdr:x>
      <cdr:y>0.13333</cdr:y>
    </cdr:from>
    <cdr:to>
      <cdr:x>0.45682</cdr:x>
      <cdr:y>0.23938</cdr:y>
    </cdr:to>
    <cdr:sp macro="" textlink="">
      <cdr:nvSpPr>
        <cdr:cNvPr id="8" name="Прямоугольник 7"/>
        <cdr:cNvSpPr/>
      </cdr:nvSpPr>
      <cdr:spPr>
        <a:xfrm xmlns:a="http://schemas.openxmlformats.org/drawingml/2006/main">
          <a:off x="2555776" y="576065"/>
          <a:ext cx="914371" cy="45818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812 199,8</a:t>
          </a:r>
          <a:endParaRPr lang="ru-RU" sz="1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82087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2013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5156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9406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54074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65149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0976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43223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1385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2510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8805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59881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jpe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974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64088" y="980728"/>
            <a:ext cx="3166120" cy="158417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для граждан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2636912"/>
            <a:ext cx="4032448" cy="1587079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проекту решения Думы Варгашинского муниципального округа Курганской области «О бюджете Варгашинского муниципального округа Курганской области на 2025 год и на плановый период 2026 и 2027 годов»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72817"/>
            <a:ext cx="4824536" cy="3387278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501055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округ Курганской области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2160" y="6209931"/>
            <a:ext cx="504056" cy="64806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-26122"/>
            <a:ext cx="91440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чего формировать и исполнять 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по программам?</a:t>
            </a:r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179512" y="980728"/>
            <a:ext cx="8784976" cy="5112568"/>
          </a:xfrm>
          <a:prstGeom prst="round2Diag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20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целях повышения эффективности и  результативности бюджетных расходов принято решение: формировать и исполнять расходную часть бюджета  Варгашинского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округа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реализацию муниципальных 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программ.</a:t>
            </a:r>
          </a:p>
          <a:p>
            <a:pPr algn="just"/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Преимуществом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программного бюджета является распределение расходов не по ведомственному принципу, а по программам. Муниципальная программа имеет цель, задачи и показатели эффективности, которые отражают степень их достижения (решения), то есть действия и бюджетные средства направлены на достижение заданного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результата.</a:t>
            </a:r>
          </a:p>
          <a:p>
            <a:pPr algn="just"/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Муниципальная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Варгашинского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округа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(далее муниципальная программа)– комплекс мероприятий, увязанных по ресурсам, исполнителям и срокам, направленных на достижение конкретной цели в сфере социального, экономического, культурного и иного развития Варгашинского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округа,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улучшение качества жизни населения.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6026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381329"/>
            <a:ext cx="9144000" cy="476672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округ Курганской области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40152" y="6209931"/>
            <a:ext cx="504056" cy="64806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-99392"/>
            <a:ext cx="9144000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Варгашинского муниципального округа на 2025 год в разрезе муниципальных программ 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6" name="Таблица 95"/>
          <p:cNvGraphicFramePr>
            <a:graphicFrameLocks noGrp="1"/>
          </p:cNvGraphicFramePr>
          <p:nvPr/>
        </p:nvGraphicFramePr>
        <p:xfrm>
          <a:off x="35496" y="444267"/>
          <a:ext cx="9108504" cy="58109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40352"/>
                <a:gridCol w="1368152"/>
              </a:tblGrid>
              <a:tr h="288032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Варгашинского муниципального округа, всего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812 199,8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12792">
                <a:tc>
                  <a:txBody>
                    <a:bodyPr/>
                    <a:lstStyle/>
                    <a:p>
                      <a:r>
                        <a:rPr lang="ru-RU" sz="15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из них: расходы на реализацию муниципальных программ, всего</a:t>
                      </a:r>
                      <a:endParaRPr lang="ru-RU" sz="15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i="1" dirty="0" smtClean="0">
                          <a:latin typeface="Times New Roman" pitchFamily="18" charset="0"/>
                          <a:cs typeface="Times New Roman" pitchFamily="18" charset="0"/>
                        </a:rPr>
                        <a:t>725 743,0</a:t>
                      </a:r>
                      <a:endParaRPr lang="ru-RU" sz="15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13189"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«Доступная среда для инвалидов»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487,3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«Организация мероприятий при осуществлении</a:t>
                      </a:r>
                      <a:r>
                        <a:rPr lang="ru-RU" sz="15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деятельности по обращению с животными без владельцев на </a:t>
                      </a:r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территории </a:t>
                      </a:r>
                      <a:r>
                        <a:rPr lang="ru-RU" sz="15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Варгашинского</a:t>
                      </a:r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муниципального округа</a:t>
                      </a:r>
                      <a:r>
                        <a:rPr lang="ru-RU" sz="15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Курганской области</a:t>
                      </a:r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210,0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0017"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«Развитие образования и реализация молодежной политики в </a:t>
                      </a:r>
                      <a:r>
                        <a:rPr lang="ru-RU" sz="15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Варгашинском</a:t>
                      </a:r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муниципальном округе»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431 435,4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5340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0" dirty="0" smtClean="0">
                          <a:latin typeface="Times New Roman" pitchFamily="18" charset="0"/>
                          <a:cs typeface="Times New Roman" pitchFamily="18" charset="0"/>
                        </a:rPr>
                        <a:t>«Обеспечение общественного порядка и противодействие преступности в </a:t>
                      </a:r>
                      <a:r>
                        <a:rPr lang="ru-RU" sz="15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Варгашинском</a:t>
                      </a:r>
                      <a:r>
                        <a:rPr lang="ru-RU" sz="15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муниципальном округе Курганской области»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880,2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486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0" dirty="0" smtClean="0">
                          <a:latin typeface="Times New Roman" pitchFamily="18" charset="0"/>
                          <a:cs typeface="Times New Roman" pitchFamily="18" charset="0"/>
                        </a:rPr>
                        <a:t>«Укрепление общественного</a:t>
                      </a:r>
                      <a:r>
                        <a:rPr lang="ru-RU" sz="15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здоровья в </a:t>
                      </a:r>
                      <a:r>
                        <a:rPr lang="ru-RU" sz="1500" b="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Варгашинском</a:t>
                      </a:r>
                      <a:r>
                        <a:rPr lang="ru-RU" sz="15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муниципальном округе Курганской области»</a:t>
                      </a:r>
                      <a:endParaRPr lang="ru-RU" sz="15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36245"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«Улучшение</a:t>
                      </a:r>
                      <a:r>
                        <a:rPr lang="ru-RU" sz="15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условий и охраны труда в </a:t>
                      </a:r>
                      <a:r>
                        <a:rPr lang="ru-RU" sz="15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Варгашинском</a:t>
                      </a:r>
                      <a:r>
                        <a:rPr lang="ru-RU" sz="15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муниципальном округе Курганской области»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5 047,5</a:t>
                      </a:r>
                    </a:p>
                  </a:txBody>
                  <a:tcPr/>
                </a:tc>
              </a:tr>
              <a:tr h="4476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«Профилактика терроризма</a:t>
                      </a:r>
                      <a:r>
                        <a:rPr lang="ru-RU" sz="15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в </a:t>
                      </a:r>
                      <a:r>
                        <a:rPr lang="ru-RU" sz="15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Варгашинском</a:t>
                      </a:r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муниципальном округе Курганской области»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4 163,0</a:t>
                      </a:r>
                    </a:p>
                  </a:txBody>
                  <a:tcPr/>
                </a:tc>
              </a:tr>
              <a:tr h="6324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« Развитие единой дежурно-диспетчерской службы </a:t>
                      </a:r>
                      <a:r>
                        <a:rPr lang="ru-RU" sz="15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Варгашинского</a:t>
                      </a:r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муниципального округа»</a:t>
                      </a:r>
                    </a:p>
                    <a:p>
                      <a:r>
                        <a:rPr lang="ru-RU" sz="15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Курганской области</a:t>
                      </a:r>
                      <a:endParaRPr lang="ru-RU" sz="15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2 191,0</a:t>
                      </a:r>
                    </a:p>
                  </a:txBody>
                  <a:tcPr/>
                </a:tc>
              </a:tr>
              <a:tr h="489502"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«Защита населения и территории от чрезвычайных ситуаций, обеспечение пожарной безопасности людей на водных объектах на территории</a:t>
                      </a:r>
                      <a:r>
                        <a:rPr lang="ru-RU" sz="15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Варгашинского</a:t>
                      </a:r>
                      <a:r>
                        <a:rPr lang="ru-RU" sz="15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муниципального округа Курганской области</a:t>
                      </a:r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47 552,6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7" name="TextBox 96"/>
          <p:cNvSpPr txBox="1"/>
          <p:nvPr/>
        </p:nvSpPr>
        <p:spPr>
          <a:xfrm>
            <a:off x="8460432" y="332656"/>
            <a:ext cx="6835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253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округ Курганской области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40152" y="6209931"/>
            <a:ext cx="504056" cy="648069"/>
          </a:xfrm>
          <a:prstGeom prst="rect">
            <a:avLst/>
          </a:prstGeom>
        </p:spPr>
      </p:pic>
      <p:graphicFrame>
        <p:nvGraphicFramePr>
          <p:cNvPr id="97" name="Таблица 96"/>
          <p:cNvGraphicFramePr>
            <a:graphicFrameLocks noGrp="1"/>
          </p:cNvGraphicFramePr>
          <p:nvPr/>
        </p:nvGraphicFramePr>
        <p:xfrm>
          <a:off x="0" y="-45291"/>
          <a:ext cx="9144000" cy="6282603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7740352"/>
                <a:gridCol w="1403648"/>
              </a:tblGrid>
              <a:tr h="5219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0" dirty="0" smtClean="0">
                          <a:latin typeface="Times New Roman" pitchFamily="18" charset="0"/>
                          <a:cs typeface="Times New Roman" pitchFamily="18" charset="0"/>
                        </a:rPr>
                        <a:t>«Патриотическое</a:t>
                      </a:r>
                      <a:r>
                        <a:rPr lang="ru-RU" sz="15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воспитание граждан </a:t>
                      </a:r>
                      <a:r>
                        <a:rPr lang="ru-RU" sz="15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Варгашинского</a:t>
                      </a:r>
                      <a:r>
                        <a:rPr lang="ru-RU" sz="15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муниципального округа</a:t>
                      </a:r>
                      <a:r>
                        <a:rPr lang="ru-RU" sz="15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Курганской области»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</a:p>
                  </a:txBody>
                  <a:tcPr/>
                </a:tc>
              </a:tr>
              <a:tr h="62139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0" dirty="0" smtClean="0">
                          <a:latin typeface="Times New Roman" pitchFamily="18" charset="0"/>
                          <a:cs typeface="Times New Roman" pitchFamily="18" charset="0"/>
                        </a:rPr>
                        <a:t>«Гармонизация межэтнических и межконфессиональных отношений и профилактика проявления экстремизма в </a:t>
                      </a:r>
                      <a:r>
                        <a:rPr lang="ru-RU" sz="15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Варгашинском</a:t>
                      </a:r>
                      <a:r>
                        <a:rPr lang="ru-RU" sz="15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муниципальном округе Курганской области»</a:t>
                      </a:r>
                      <a:endParaRPr lang="ru-RU" sz="15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0" dirty="0" smtClean="0">
                          <a:latin typeface="Times New Roman" pitchFamily="18" charset="0"/>
                          <a:cs typeface="Times New Roman" pitchFamily="18" charset="0"/>
                        </a:rPr>
                        <a:t>«Развитие физической культуры и спорта в </a:t>
                      </a:r>
                      <a:r>
                        <a:rPr lang="ru-RU" sz="15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Варгашинском</a:t>
                      </a:r>
                      <a:r>
                        <a:rPr lang="ru-RU" sz="15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муниципальном округе Курганской области</a:t>
                      </a:r>
                      <a:r>
                        <a:rPr lang="ru-RU" sz="1500" b="0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13 172,0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«Развитие туризма в </a:t>
                      </a:r>
                      <a:r>
                        <a:rPr lang="ru-RU" sz="15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Варгашинском</a:t>
                      </a:r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муниципальном округе Курганской</a:t>
                      </a:r>
                      <a:r>
                        <a:rPr lang="ru-RU" sz="15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области»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«Развитие культуры </a:t>
                      </a:r>
                      <a:r>
                        <a:rPr lang="ru-RU" sz="15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Варгашинского</a:t>
                      </a:r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муниципального округа Курганской области»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91 469,9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«Управление и распоряжение муниципальным имуществом и земельными участками </a:t>
                      </a:r>
                      <a:r>
                        <a:rPr lang="ru-RU" sz="15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Варгашинского</a:t>
                      </a:r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муниципального округа Курганской области»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6 093,8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«Комплексное развитие</a:t>
                      </a:r>
                      <a:r>
                        <a:rPr lang="ru-RU" sz="15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сельских территорий в </a:t>
                      </a:r>
                      <a:r>
                        <a:rPr lang="ru-RU" sz="15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Варгашинском</a:t>
                      </a:r>
                      <a:r>
                        <a:rPr lang="ru-RU" sz="15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муниципальном округе Курганской области»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159,8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«Развитие агропромышленного комплекса в </a:t>
                      </a:r>
                      <a:r>
                        <a:rPr lang="ru-RU" sz="15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Варгашинском</a:t>
                      </a:r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муниципальном округе Курганской области »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2 654,0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«Информационное общество </a:t>
                      </a:r>
                      <a:r>
                        <a:rPr lang="ru-RU" sz="15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Варгашинского</a:t>
                      </a:r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муниципального округа Курганской области</a:t>
                      </a:r>
                      <a:r>
                        <a:rPr lang="ru-RU" sz="15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5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«Развитие муниципальной</a:t>
                      </a:r>
                      <a:r>
                        <a:rPr lang="ru-RU" sz="15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службы в </a:t>
                      </a:r>
                      <a:r>
                        <a:rPr lang="ru-RU" sz="15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Варгашинском</a:t>
                      </a:r>
                      <a:r>
                        <a:rPr lang="ru-RU" sz="15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муниципальном округе Курганской области»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52,0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570253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-45291"/>
          <a:ext cx="9144000" cy="4315745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7740352"/>
                <a:gridCol w="1403648"/>
              </a:tblGrid>
              <a:tr h="6480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0" dirty="0" smtClean="0">
                          <a:latin typeface="Times New Roman" pitchFamily="18" charset="0"/>
                          <a:cs typeface="Times New Roman" pitchFamily="18" charset="0"/>
                        </a:rPr>
                        <a:t>«Развитие системы водоснабжения и водоотведения на территории </a:t>
                      </a:r>
                      <a:r>
                        <a:rPr lang="ru-RU" sz="15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Варгашинского</a:t>
                      </a:r>
                      <a:r>
                        <a:rPr lang="ru-RU" sz="15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муниципального округа</a:t>
                      </a:r>
                      <a:r>
                        <a:rPr lang="ru-RU" sz="15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Курганской области»</a:t>
                      </a:r>
                      <a:endParaRPr lang="ru-RU" sz="15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730,0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«Обеспечение деятельности Администрации </a:t>
                      </a:r>
                      <a:r>
                        <a:rPr lang="ru-RU" sz="15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Варгашинского</a:t>
                      </a:r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муниципального округа Курганской области по участию и проведению торжественных мероприятий»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1 071,2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«Благоустройство территории Варгашинского муниципального округа Курганской области»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15 150,4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«Управление муниципальными финансами</a:t>
                      </a:r>
                      <a:r>
                        <a:rPr lang="ru-RU" sz="15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муниципальным долгом </a:t>
                      </a:r>
                      <a:r>
                        <a:rPr lang="ru-RU" sz="15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Варгашинского</a:t>
                      </a:r>
                      <a:r>
                        <a:rPr lang="ru-RU" sz="15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муниципального округа Курганской области»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27 942,0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9347"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«Обеспечение жильем молодых семей»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6771"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«Развитие автомобильных дорог </a:t>
                      </a:r>
                      <a:r>
                        <a:rPr lang="ru-RU" sz="15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Варгашинского</a:t>
                      </a:r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муниципального округа Курганской области»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64 070,9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6771"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«Формирование комфортной городской среды на территории </a:t>
                      </a:r>
                      <a:r>
                        <a:rPr lang="ru-RU" sz="15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Варгашинского</a:t>
                      </a:r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муниципального округа Курганской области»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11 000,0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0" y="6309319"/>
            <a:ext cx="9144000" cy="548681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округ Курганской области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2160" y="6302512"/>
            <a:ext cx="432048" cy="555488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округ Курганской области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84168" y="6209931"/>
            <a:ext cx="504056" cy="64806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5008" y="116632"/>
            <a:ext cx="8821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Варгашинского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округа «Доступная среда для инвалидов»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4535488" y="4653136"/>
            <a:ext cx="4608512" cy="1512168"/>
          </a:xfrm>
          <a:prstGeom prst="round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4788024" y="5301208"/>
          <a:ext cx="4176464" cy="783551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044116"/>
                <a:gridCol w="1044116"/>
                <a:gridCol w="1044116"/>
                <a:gridCol w="1044116"/>
              </a:tblGrid>
              <a:tr h="33378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2026год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2026 год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417791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487,3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553,7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1041,0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251520" y="764704"/>
            <a:ext cx="619268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1600" dirty="0" smtClean="0"/>
              <a:t>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повышение уровня доступности приоритетных объектов и услуг в приоритетных сферах жизнедеятельности инвалидов и других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маломобильных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групп населения в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Варгашинском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муниципальном округе Курганской области </a:t>
            </a: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9512" y="1916832"/>
            <a:ext cx="8784976" cy="275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000" dirty="0" smtClean="0"/>
          </a:p>
          <a:p>
            <a:pPr algn="just"/>
            <a:r>
              <a:rPr lang="ru-RU" sz="1600" dirty="0" smtClean="0"/>
              <a:t> </a:t>
            </a:r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проведение мероприятий по адаптации учреждений в сфере социальной защиты, здравоохранения, культуры, образования, транспорта, информации и связи, физической культуры и спорта;</a:t>
            </a:r>
          </a:p>
          <a:p>
            <a:pPr algn="just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обеспечение равного доступа инвалидов к приоритетным объектам и услугам в приоритетных сферах жизнедеятельности инвалидов и других </a:t>
            </a:r>
            <a:r>
              <a:rPr lang="ru-RU" sz="17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маломобильных</a:t>
            </a:r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групп населения;</a:t>
            </a:r>
          </a:p>
          <a:p>
            <a:pPr algn="just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преодоление социальной разобщенности в обществе и формирование позитивного отношения к проблемам инвалидов и к проблеме обеспечения доступной среды жизнедеятельности для инвалидов и других </a:t>
            </a:r>
            <a:r>
              <a:rPr lang="ru-RU" sz="17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маломобильных</a:t>
            </a:r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групп населения;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535488" y="4653136"/>
            <a:ext cx="4608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Объемы финансирования программы, (тыс. руб.)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dostupnaja-sred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60232" y="620688"/>
            <a:ext cx="2267145" cy="1512168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179512" y="4653136"/>
            <a:ext cx="4248472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создание условий для развития системы комплексной реабилитации и </a:t>
            </a:r>
            <a:r>
              <a:rPr lang="ru-RU" sz="17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абилитации</a:t>
            </a:r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инвалидов, в том числе детей-инвалидов;</a:t>
            </a:r>
          </a:p>
          <a:p>
            <a:pPr algn="just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развитие форм содействия занятости инвалидов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округ Курганской области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40152" y="6209931"/>
            <a:ext cx="504056" cy="6480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1650" y="116632"/>
            <a:ext cx="88569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Варгашинского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округа «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Организация мероприятий при осуществлении деятельности по обращению с животными без владельцев на территории Варгашинского муниципального округа Курганской области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33150" y="1340768"/>
            <a:ext cx="641085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Цели: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 создание благоприятных условий проживания граждан за счет сокращения численности животных без владельцев;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обеспечение санитарно-эпидемиологической безопасности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округа.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2846" y="3068960"/>
            <a:ext cx="86388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упорядочение содержания животных без владельцев на территории Варгашинского района;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организация мероприятий при осуществлении деятельности  по обращению с животными без владельцев на территории Варгашинского муниципального округа.</a:t>
            </a:r>
            <a:endParaRPr lang="ru-RU" sz="2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91441452"/>
              </p:ext>
            </p:extLst>
          </p:nvPr>
        </p:nvGraphicFramePr>
        <p:xfrm>
          <a:off x="5076056" y="5445224"/>
          <a:ext cx="2880319" cy="5143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59567"/>
                <a:gridCol w="960376"/>
                <a:gridCol w="960376"/>
              </a:tblGrid>
              <a:tr h="300990"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 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2027 </a:t>
                      </a: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1310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210,0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210,0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210,0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</a:tbl>
          </a:graphicData>
        </a:graphic>
      </p:graphicFrame>
      <p:sp>
        <p:nvSpPr>
          <p:cNvPr id="12" name="Скругленный прямоугольник 11"/>
          <p:cNvSpPr/>
          <p:nvPr/>
        </p:nvSpPr>
        <p:spPr>
          <a:xfrm>
            <a:off x="4788024" y="4869160"/>
            <a:ext cx="3364583" cy="122051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4788024" y="4797152"/>
            <a:ext cx="3376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Объемы финансирования программы, (тыс. руб.)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5922" y="1301019"/>
            <a:ext cx="2345858" cy="1547854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xmlns="" val="150543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309319"/>
            <a:ext cx="9144000" cy="548681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округ Курганской области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40152" y="6309320"/>
            <a:ext cx="464964" cy="54868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240" y="37915"/>
            <a:ext cx="88032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Варгашинского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округа «Развитие образования и реализация молодежной политики в </a:t>
            </a:r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Варгашинском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муниципальном округе Курганской области» 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2924944"/>
            <a:ext cx="54726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6948264" y="3212976"/>
          <a:ext cx="2016224" cy="13550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1008112"/>
              </a:tblGrid>
              <a:tr h="329756">
                <a:tc>
                  <a:txBody>
                    <a:bodyPr/>
                    <a:lstStyle/>
                    <a:p>
                      <a:r>
                        <a:rPr lang="ru-RU" dirty="0" smtClean="0"/>
                        <a:t>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Сумма</a:t>
                      </a:r>
                      <a:endParaRPr lang="ru-RU" dirty="0"/>
                    </a:p>
                  </a:txBody>
                  <a:tcPr/>
                </a:tc>
              </a:tr>
              <a:tr h="32975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431 435,4</a:t>
                      </a:r>
                    </a:p>
                  </a:txBody>
                  <a:tcPr/>
                </a:tc>
              </a:tr>
              <a:tr h="32975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386 728,0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975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394 728,0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7164288" y="2924944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Финансирование</a:t>
            </a:r>
            <a:endParaRPr lang="ru-RU" sz="1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79512" y="836712"/>
            <a:ext cx="89644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Цели: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- обеспечение доступности и качества образования, соответствующего меняющимся запросам населения и перспективным задачам социально–экономического развития Варгашинского муниципального округа Курганской области;</a:t>
            </a:r>
          </a:p>
          <a:p>
            <a:pPr lvl="0"/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- формирование информационного пространства с учетом потребностей обучающихся, их родителей (законных представителей) и населения в получении качественных и достоверных сведений;</a:t>
            </a:r>
          </a:p>
          <a:p>
            <a:pPr lvl="0"/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- применение информационных и коммуникационных технологий для развития образования в </a:t>
            </a:r>
            <a:r>
              <a:rPr lang="ru-RU" sz="1350" dirty="0" err="1" smtClean="0">
                <a:latin typeface="Times New Roman" pitchFamily="18" charset="0"/>
                <a:cs typeface="Times New Roman" pitchFamily="18" charset="0"/>
              </a:rPr>
              <a:t>Варгашинском</a:t>
            </a: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муниципальном округе Курганской области;</a:t>
            </a:r>
          </a:p>
          <a:p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- повышение эффективности реализации молодежной политики в </a:t>
            </a:r>
            <a:r>
              <a:rPr lang="ru-RU" sz="1350" dirty="0" err="1" smtClean="0">
                <a:latin typeface="Times New Roman" pitchFamily="18" charset="0"/>
                <a:cs typeface="Times New Roman" pitchFamily="18" charset="0"/>
              </a:rPr>
              <a:t>Варгашинском</a:t>
            </a:r>
            <a:r>
              <a:rPr lang="ru-RU" sz="1350" dirty="0" smtClean="0">
                <a:latin typeface="Times New Roman" pitchFamily="18" charset="0"/>
                <a:cs typeface="Times New Roman" pitchFamily="18" charset="0"/>
              </a:rPr>
              <a:t> муниципальном округе Курганской области.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 </a:t>
            </a:r>
          </a:p>
          <a:p>
            <a:r>
              <a:rPr lang="ru-RU" dirty="0" smtClean="0"/>
              <a:t>	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79512" y="3140968"/>
            <a:ext cx="676875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формирование образовательной сети и финансово–экономических механизмов, обеспечивающих равный доступ населения Варгашинского муниципального округа к услугам общего образования;</a:t>
            </a:r>
          </a:p>
          <a:p>
            <a:pPr lvl="0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модернизация содержания образования и образовательной среды в системе общего образования;</a:t>
            </a:r>
          </a:p>
          <a:p>
            <a:pPr lvl="0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формирование востребованной муниципальной системы оценки качества образования и образовательных результатов;</a:t>
            </a:r>
          </a:p>
          <a:p>
            <a:pPr lvl="0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реализация мероприятий по совершенствованию механизмов обмена знаниями;</a:t>
            </a:r>
          </a:p>
          <a:p>
            <a:pPr lvl="0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создание единого воспитательного пространства, развивающего потенциал сфер молодежной политики, воспитания и дополнительного образования;</a:t>
            </a:r>
          </a:p>
          <a:p>
            <a:pPr lvl="0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обновление состава и компетенций педагогических работников, создание механизмов мотивации педагогических работников к повышению качества работы и непрерывному профессиональному развитию;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79512" y="5103674"/>
            <a:ext cx="87849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ликвидация второй смены обучения и удерживание односменного режима в общеобразовательных учреждениях Варгашинского муниципального округа Курганской области;</a:t>
            </a:r>
          </a:p>
          <a:p>
            <a:pPr lvl="0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обеспечение функционирования системы персонифицированного финансирования, обеспечивающей свободу выбора образовательных программ, равенство доступа к дополнительному образованию за счет средств бюджетов бюджетной системы, легкость и оперативность смены осваиваемых образовательных программ;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892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округ Курганской области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2160" y="6209931"/>
            <a:ext cx="504056" cy="64806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5008" y="116632"/>
            <a:ext cx="88214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Варгашинского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округа «Обеспечение общественного порядка и противодействие преступности в </a:t>
            </a:r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Варгашинском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муниципальном округе Курганской области»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4860032" y="4581128"/>
            <a:ext cx="4176464" cy="1512168"/>
          </a:xfrm>
          <a:prstGeom prst="round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5220072" y="5085184"/>
          <a:ext cx="3816424" cy="79780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954106"/>
                <a:gridCol w="954106"/>
                <a:gridCol w="954106"/>
                <a:gridCol w="954106"/>
              </a:tblGrid>
              <a:tr h="339989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2026год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2027 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457819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880, 2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878,6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898,4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2 657, 2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2195736" y="1196752"/>
            <a:ext cx="6840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 повышение качества и результативности противодействия преступности, незаконному обороту наркотиков, охраны общественного порядка, обеспечение общественной безопасности и безопасности дорожного движения, а также создание условий, способствующих снижению уровня коррупции и повышению </a:t>
            </a:r>
            <a:r>
              <a:rPr lang="ru-RU" sz="16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антикоррупционного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сознания граждан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148064" y="4653136"/>
            <a:ext cx="3995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Финансовое обеспечение программы</a:t>
            </a:r>
            <a:endParaRPr lang="ru-RU" dirty="0"/>
          </a:p>
        </p:txBody>
      </p:sp>
      <p:pic>
        <p:nvPicPr>
          <p:cNvPr id="16" name="Рисунок 15" descr="EoowIq6XIAAzYP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052736"/>
            <a:ext cx="2046166" cy="1600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TextBox 16"/>
          <p:cNvSpPr txBox="1"/>
          <p:nvPr/>
        </p:nvSpPr>
        <p:spPr>
          <a:xfrm>
            <a:off x="179512" y="2564904"/>
            <a:ext cx="878497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7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1)повышение уровня защиты жизни, здоровья и безопасности граждан на территории Варгашинского муниципального округа; </a:t>
            </a:r>
          </a:p>
          <a:p>
            <a:pPr algn="just"/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2)повышение уровня правовой грамотности и развитие правосознания граждан; </a:t>
            </a:r>
          </a:p>
          <a:p>
            <a:pPr algn="just"/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3)выявление и пресечение преступлений, совершенных в сфере незаконного оборота наркотиков, повышение качества профилактической </a:t>
            </a:r>
            <a:r>
              <a:rPr lang="ru-RU" sz="17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антинаркотической</a:t>
            </a:r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деятельности;</a:t>
            </a:r>
          </a:p>
          <a:p>
            <a:pPr algn="just"/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4) повышение уровня безопасности дорожного движения, в том числе безопасности участия в дорожном движении детей;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	</a:t>
            </a:r>
          </a:p>
          <a:p>
            <a:r>
              <a:rPr lang="ru-RU" dirty="0" smtClean="0"/>
              <a:t> 	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79512" y="4437112"/>
            <a:ext cx="4680520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5)повышение правосознания, ответственности участников дорожного движения и формирование их законопослушного поведения;</a:t>
            </a:r>
          </a:p>
          <a:p>
            <a:pPr algn="just"/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6) совершенствование системы запретов, ограничений и требований, установленных в целях противодействия коррупции;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округ Курганской области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84168" y="6209931"/>
            <a:ext cx="504056" cy="64806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5008" y="116632"/>
            <a:ext cx="8821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Варгашинского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округа «Укрепление общественного здоровья в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Варгашинском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муниципальном округе Курганской области»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5580112" y="4797152"/>
            <a:ext cx="3563888" cy="1440160"/>
          </a:xfrm>
          <a:prstGeom prst="round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5940152" y="5445224"/>
          <a:ext cx="3096344" cy="68663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792088"/>
                <a:gridCol w="756084"/>
                <a:gridCol w="828092"/>
                <a:gridCol w="720080"/>
              </a:tblGrid>
              <a:tr h="366595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r>
                        <a:rPr lang="ru-RU" sz="13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2026год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2027 год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53508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251520" y="764704"/>
            <a:ext cx="619268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1600" dirty="0" smtClean="0"/>
              <a:t>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улучшение здоровья и качества жизни населения Варгашинского муниципального округа Курганской области, формирование культуры общественного здоровья, ответственного отношения к здоровью</a:t>
            </a: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9512" y="1772816"/>
            <a:ext cx="878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000" dirty="0" smtClean="0"/>
          </a:p>
        </p:txBody>
      </p:sp>
      <p:sp>
        <p:nvSpPr>
          <p:cNvPr id="22" name="TextBox 21"/>
          <p:cNvSpPr txBox="1"/>
          <p:nvPr/>
        </p:nvSpPr>
        <p:spPr>
          <a:xfrm>
            <a:off x="5724128" y="4797152"/>
            <a:ext cx="3636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Объемы финансирования программы, (тыс. руб.)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179512" y="2132856"/>
            <a:ext cx="8640960" cy="263149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 формирование в </a:t>
            </a:r>
            <a:r>
              <a:rPr kumimoji="0" lang="ru-RU" sz="15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Варгашинском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муниципальном округе Курганской области среды, способствующей ведению гражданами здорового образа жизни;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 проведение ежегодной информационно-коммуникационной кампании с охватом не менее 70% аудитории граждан старше 12 лет в информационной сети «Интернет» с использованием рекламно-информационных материалов, содержание которых направлено на позитивное восприятие лицами разных возрастных и социальных групп информации о важности следования принципам здорового образа жизни;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 формирование у населения Варгашинского муниципального округа Курганской области мотивации к ведению здорового образа жизни;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 формирование мотивации к отказу от вредных привычек, сокращению уровня потребления алкоголя, наркотиков, табачной продукции;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79512" y="4725144"/>
            <a:ext cx="53285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5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 профилактика заболеваний путём проведения регулярного медицинского контроля;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5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 содействие в формировании оптимального двигательного режима и правильного режима питания;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5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 вовлечение граждан пожилого возраста в культурную жизнь общества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8" name="Рисунок 17" descr="210016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48264" y="692696"/>
            <a:ext cx="1872208" cy="1395809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округ Курганской области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2160" y="6209931"/>
            <a:ext cx="504056" cy="64806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43508" y="116632"/>
            <a:ext cx="8856984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 hangingPunct="0"/>
            <a:r>
              <a:rPr lang="ru-RU" sz="1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Варгашинского </a:t>
            </a:r>
            <a:r>
              <a:rPr lang="ru-RU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округа </a:t>
            </a:r>
            <a:r>
              <a:rPr lang="ru-RU" sz="1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"Улучшение условий </a:t>
            </a:r>
            <a:r>
              <a:rPr lang="ru-RU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1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охраны труда в </a:t>
            </a:r>
            <a:r>
              <a:rPr lang="ru-RU" sz="19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Варгашинском</a:t>
            </a:r>
            <a:r>
              <a:rPr lang="ru-RU" sz="1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муниципальном округе Курганской области"</a:t>
            </a:r>
            <a:endParaRPr lang="ru-RU" sz="1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55098" y="839233"/>
            <a:ext cx="71889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</a:rPr>
              <a:t>-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1844824"/>
            <a:ext cx="87639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3508" y="700457"/>
            <a:ext cx="1995466" cy="1282479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2699792" y="692696"/>
            <a:ext cx="62646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 smtClean="0"/>
          </a:p>
          <a:p>
            <a:pPr algn="just"/>
            <a:r>
              <a:rPr lang="ru-RU" dirty="0" smtClean="0"/>
              <a:t>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771800" y="908720"/>
            <a:ext cx="60304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улучшение условий и охраны труда, снижение производственного травматизма и профессиональной заболеваемости в Администрации Варгашинского муниципального округа и организациях, находящихся на территории Варгашинского муниципального округа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07504" y="2104834"/>
            <a:ext cx="9036496" cy="4016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принятие эффективных мер, направленных на улучшение условий и охраны труда на рабочих местах, на снижение производственного травматизма и профессиональной заболеваемости; 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рост количества организаций, не имеющих случаев производственного травматизма и профессиональной заболеваемости; 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 принятие эффективных мер в сфере регулирования обеспечения охраны труда;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 разработка мероприятий по дальнейшему повышению уровня безопасности труда на рабочих местах; 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</a:t>
            </a:r>
            <a:r>
              <a:rPr kumimoji="0" lang="ru-RU" sz="15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повышение уровня квалификации в вопросах обеспечения безопасности труда работников Администрации Варгашинского муниципального округа и работодателей (по согласованию); 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повышение качества оказания практической и методической помощи организациям, находящимся на территории Варгашинского муниципального округа, в сфере охраны труда; 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повышение эффективности услуг, оказываемых организациям, находящимся на территории Варгашинского муниципального округа, в обеспечении безопасности труда;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 снижение уровня профессиональных рисков; 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9. профилактика здоровья работающих; 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10. повышение уровня информирования работодателей и населения по вопросам охраны труда;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11. обеспечение работодателей и специалистов по охране труда организаций, находящихся на территории Варгашинского муниципального округа, оперативной информацией по вопросам охраны труда 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7696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бюджет?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округ Курганской области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68144" y="6209931"/>
            <a:ext cx="504056" cy="648069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467543" y="692696"/>
            <a:ext cx="8208912" cy="1013844"/>
          </a:xfrm>
          <a:prstGeom prst="roundRect">
            <a:avLst/>
          </a:prstGeom>
          <a:noFill/>
          <a:ln w="19050" cap="flat" cmpd="sng" algn="ctr">
            <a:solidFill>
              <a:schemeClr val="accent2">
                <a:lumMod val="75000"/>
              </a:scheme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БЮДЖЕТ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7542" y="1916832"/>
            <a:ext cx="8208913" cy="1080120"/>
          </a:xfrm>
          <a:prstGeom prst="roundRect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u="sng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проекта бюджета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Непосредственное составление бюджета Варгашинского Муниципального округа Курганской области осуществляет Финансовое управление Администрации Варгашинского муниципального округа Курганской области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84050" y="3140968"/>
            <a:ext cx="8208913" cy="1368152"/>
          </a:xfrm>
          <a:prstGeom prst="roundRect">
            <a:avLst/>
          </a:prstGeom>
          <a:noFill/>
          <a:ln w="19050" cap="flat" cmpd="sng" algn="ctr">
            <a:solidFill>
              <a:schemeClr val="accent2">
                <a:lumMod val="75000"/>
              </a:scheme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sng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Рассмотрение проекта бюджета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Одобренный Администрацией Варгашинского муниципального округа проект решения о бюджете  вносится Главой Варгашинского муниципального округа  на рассмотрение Думы Варгашинского муниципального округа</a:t>
            </a:r>
            <a:r>
              <a:rPr kumimoji="0" lang="ru-RU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Курганской области</a:t>
            </a:r>
            <a:endParaRPr kumimoji="0" lang="ru-RU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67542" y="4653136"/>
            <a:ext cx="8208913" cy="1440161"/>
          </a:xfrm>
          <a:prstGeom prst="roundRect">
            <a:avLst/>
          </a:prstGeom>
          <a:noFill/>
          <a:ln w="19050" cap="flat" cmpd="sng" algn="ctr">
            <a:solidFill>
              <a:schemeClr val="accent2">
                <a:lumMod val="75000"/>
              </a:scheme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700" b="0" i="0" u="none" strike="noStrike" kern="0" cap="none" spc="0" normalizeH="0" baseline="0" noProof="0" dirty="0" smtClean="0">
              <a:ln>
                <a:noFill/>
              </a:ln>
              <a:solidFill>
                <a:srgbClr val="1F497D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sng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Утверждение бюджета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о бюджете Варгашинского муниципального округа на очередной финансовый год и плановый период утверждается депутатами Думы Варгашинского муниципального</a:t>
            </a:r>
            <a:r>
              <a:rPr kumimoji="0" lang="ru-RU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округа </a:t>
            </a:r>
            <a:r>
              <a:rPr kumimoji="0" lang="ru-RU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и передается для обнародования в Информационный бюллетень «</a:t>
            </a:r>
            <a:r>
              <a:rPr kumimoji="0" lang="ru-RU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kumimoji="0" lang="ru-RU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вестник»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1F497D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Выгнутая влево стрелка 13"/>
          <p:cNvSpPr/>
          <p:nvPr/>
        </p:nvSpPr>
        <p:spPr>
          <a:xfrm>
            <a:off x="101382" y="2563682"/>
            <a:ext cx="349252" cy="865318"/>
          </a:xfrm>
          <a:prstGeom prst="curvedRightArrow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Выгнутая влево стрелка 15"/>
          <p:cNvSpPr/>
          <p:nvPr/>
        </p:nvSpPr>
        <p:spPr>
          <a:xfrm>
            <a:off x="101382" y="4077072"/>
            <a:ext cx="349252" cy="865318"/>
          </a:xfrm>
          <a:prstGeom prst="curvedRightArrow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3210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округ Курганской области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2160" y="6209931"/>
            <a:ext cx="504056" cy="6480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44624"/>
            <a:ext cx="87849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 hangingPunct="0"/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Варгашинского муниципального округа "Улучшение условий  охраны труда в </a:t>
            </a:r>
            <a:r>
              <a:rPr lang="ru-RU" sz="2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Варгашинском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муниципальном округе Курганской области"</a:t>
            </a:r>
            <a:endParaRPr lang="ru-RU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76672"/>
            <a:ext cx="2592288" cy="1494113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7" name="TextBox 6"/>
          <p:cNvSpPr txBox="1"/>
          <p:nvPr/>
        </p:nvSpPr>
        <p:spPr>
          <a:xfrm>
            <a:off x="2987824" y="1268760"/>
            <a:ext cx="5395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Финансовое обеспечение программы (тыс. руб.)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77874076"/>
              </p:ext>
            </p:extLst>
          </p:nvPr>
        </p:nvGraphicFramePr>
        <p:xfrm>
          <a:off x="0" y="1772817"/>
          <a:ext cx="9144000" cy="439248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88194"/>
                <a:gridCol w="1106129"/>
                <a:gridCol w="958645"/>
                <a:gridCol w="1106129"/>
                <a:gridCol w="884903"/>
              </a:tblGrid>
              <a:tr h="513367"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 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2027 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883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Обучение и проверка знаний по охране труда руководителей, специалистов, работников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217,5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130,6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130,6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478,7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5083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Организация и проведение аттестации рабочих мест по условиям труда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452,0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507,5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507,5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1 467,0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076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Организация проведения профилактических медицинских осмотров работников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2179,7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2457,7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2457,7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7 095,1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0234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Организация проведения предрейсовых медицинских осмотров водителей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303,0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303,0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303,0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909,0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9706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Организация работы по обеспечению пожарной безопасности образовательных учреждений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1 816,0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2 803,0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2 803,0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7 422,0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917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Организация</a:t>
                      </a:r>
                      <a:r>
                        <a:rPr lang="ru-RU" sz="1600" baseline="0" dirty="0" smtClean="0"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работ по обеспечению </a:t>
                      </a:r>
                      <a:r>
                        <a:rPr lang="ru-RU" sz="1600" baseline="0" dirty="0" err="1" smtClean="0"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электробезопасности</a:t>
                      </a:r>
                      <a:r>
                        <a:rPr lang="ru-RU" sz="1600" baseline="0" dirty="0" smtClean="0"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образовательных учреждений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79,3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79,4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79,4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238,1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411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Всего: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5 047,50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6 281,2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6 281,2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17 609,9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792592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309319"/>
            <a:ext cx="9144000" cy="548681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округ Курганской области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40152" y="6309320"/>
            <a:ext cx="464964" cy="54867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240" y="37915"/>
            <a:ext cx="64989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Варгашинского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округа «</a:t>
            </a:r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Профилатика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терроризма в </a:t>
            </a:r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Варгашинском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муниципальном округе Курганской области» 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20" y="3212976"/>
            <a:ext cx="5472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6948264" y="3212976"/>
          <a:ext cx="2016224" cy="13550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1008112"/>
              </a:tblGrid>
              <a:tr h="329756">
                <a:tc>
                  <a:txBody>
                    <a:bodyPr/>
                    <a:lstStyle/>
                    <a:p>
                      <a:r>
                        <a:rPr lang="ru-RU" dirty="0" smtClean="0"/>
                        <a:t>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Сумма</a:t>
                      </a:r>
                      <a:endParaRPr lang="ru-RU" dirty="0"/>
                    </a:p>
                  </a:txBody>
                  <a:tcPr/>
                </a:tc>
              </a:tr>
              <a:tr h="32975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4 163,0</a:t>
                      </a:r>
                    </a:p>
                  </a:txBody>
                  <a:tcPr/>
                </a:tc>
              </a:tr>
              <a:tr h="32975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063,0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975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063,0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7164288" y="2924944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Финансирование</a:t>
            </a:r>
            <a:endParaRPr lang="ru-RU" sz="1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79512" y="1700808"/>
            <a:ext cx="8964488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Цели: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защита населения от пропагандистского (идеологического) воздействия террористических организаций, сообществ и отдельных лиц;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создание условий для антитеррористической безопасности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Варгашинском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муниципальном округе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/>
              <a:t>	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7504" y="3501008"/>
            <a:ext cx="6696744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повышение эффективности профилактической работы с лицами, подверженными воздействию идеологии терроризма, особенно с молодежью, а также подпавшими под ее влияние;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совершенствование мер информационно-пропагандистского характера и защиты информационного пространства от идеологии терроризма;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совершенствование антитеррористической защищенности объектов, находящихся в ведении Варгашинского муниципального округа Курганской области.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 descr="b2ace6ec-1b06-5d7e-865c-748360c5cd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25603">
            <a:off x="6394900" y="371009"/>
            <a:ext cx="2386980" cy="1590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5892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округ Курганской области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40152" y="6209931"/>
            <a:ext cx="504056" cy="64806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7504" y="0"/>
            <a:ext cx="90364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 hangingPunct="0"/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Варгашинского 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округа </a:t>
            </a: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"Развитие единой дежурно-диспетчерской службы 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Варгашинского муниципального округа Курганской области"</a:t>
            </a:r>
            <a:endParaRPr lang="ru-RU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628800"/>
            <a:ext cx="633670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развитие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автоматизация системы управления при угрозе или возникновении чрезвычайной ситуации, определение очередности задач, структуры, порядка и функционирования единой дежурно-диспетчерской службы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3736" y="3055247"/>
            <a:ext cx="871296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реализация требований основных нормативных правовых актов по вопросам гражданской обороны, пожарной безопасности, защиты населения и территорий от чрезвычайных ситуаций;</a:t>
            </a:r>
          </a:p>
          <a:p>
            <a:pPr marL="285750" indent="-285750" algn="just">
              <a:buFontTx/>
              <a:buChar char="-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дооснащение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ЕДДС программно-техническими средствами </a:t>
            </a:r>
          </a:p>
          <a:p>
            <a:pPr algn="just"/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автоматизации управления; </a:t>
            </a:r>
          </a:p>
          <a:p>
            <a:pPr algn="just"/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повышение уровня квалификации персонала.</a:t>
            </a:r>
          </a:p>
        </p:txBody>
      </p:sp>
      <p:pic>
        <p:nvPicPr>
          <p:cNvPr id="7" name="Рисунок 6" descr="008-1695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38973" y="1628800"/>
            <a:ext cx="2196753" cy="14186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4788024" y="4869160"/>
            <a:ext cx="3672408" cy="12024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788023" y="4869160"/>
            <a:ext cx="36724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Объемы финансирования программы, (тыс. руб.)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22629816"/>
              </p:ext>
            </p:extLst>
          </p:nvPr>
        </p:nvGraphicFramePr>
        <p:xfrm>
          <a:off x="4983053" y="5443486"/>
          <a:ext cx="3282349" cy="5143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0069"/>
                <a:gridCol w="820760"/>
                <a:gridCol w="820760"/>
                <a:gridCol w="820760"/>
              </a:tblGrid>
              <a:tr h="300990"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 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2027 </a:t>
                      </a: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="1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191</a:t>
                      </a: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,0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2 191,0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2 191,0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lang="ru-RU" sz="1400" b="1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573,0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23250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округ Курганской области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40152" y="6209931"/>
            <a:ext cx="504056" cy="64806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5008" y="116632"/>
            <a:ext cx="892899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Варгашинского </a:t>
            </a:r>
            <a:r>
              <a:rPr lang="ru-RU" sz="1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округа «Защита населения и территории от чрезвычайных ситуаций, обеспечение первичных мер пожарной безопасности и безопасности людей на водных объектах на территории Варгашинского муниципального округа Курганской области»</a:t>
            </a:r>
            <a:endParaRPr lang="ru-RU" sz="1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39752" y="1412776"/>
            <a:ext cx="62646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-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повышение уровня защиты населения Варгашинского муниципального округа Курганской области от чрезвычайных ситуаций, пожаров и безопасности людей на водных объектах </a:t>
            </a:r>
          </a:p>
          <a:p>
            <a:pPr algn="just"/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4716016" y="4725144"/>
            <a:ext cx="4320480" cy="1440160"/>
          </a:xfrm>
          <a:prstGeom prst="round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4860032" y="5301208"/>
          <a:ext cx="4104456" cy="6705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099409"/>
                <a:gridCol w="1026114"/>
                <a:gridCol w="970821"/>
                <a:gridCol w="1008112"/>
              </a:tblGrid>
              <a:tr h="29375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2025</a:t>
                      </a:r>
                      <a:r>
                        <a:rPr lang="ru-RU" sz="1600" baseline="0" dirty="0" smtClean="0"/>
                        <a:t> год</a:t>
                      </a:r>
                      <a:endParaRPr lang="ru-RU" sz="16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2026год</a:t>
                      </a:r>
                      <a:endParaRPr lang="ru-RU" sz="16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2027год</a:t>
                      </a:r>
                      <a:endParaRPr lang="ru-RU" sz="16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Итого:</a:t>
                      </a:r>
                      <a:endParaRPr lang="ru-RU" sz="16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9375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47 552,6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47 499,1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41 331,3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136 383,0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4932040" y="4725144"/>
            <a:ext cx="374729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Объемы финансирования программы, (тыс. руб.)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17" name="Rectangle 1"/>
          <p:cNvSpPr>
            <a:spLocks noChangeArrowheads="1"/>
          </p:cNvSpPr>
          <p:nvPr/>
        </p:nvSpPr>
        <p:spPr bwMode="auto">
          <a:xfrm>
            <a:off x="107504" y="2744053"/>
            <a:ext cx="9036496" cy="181588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обеспечение эффективного предупреждения и ликвидации последствий чрезвычайных ситуаций природного и техногенного характера и пожаров на территории Варгашинского муниципального округа Курганской области;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обеспечение создания и хранения резерва материальных и финансовых ресурсов для ликвидации чрезвычайных ситуаций на территории Варгашинского муниципального округа Курганской области;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повышение уровня подготовки руководящего состава и специалистов Варгашинского звена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территориальной подсистемы единой государственной системы предупреждения и ликвидации чрезвычайных ситуаций Курганской области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области гражданской обороны, защиты населения от чрезвычайных ситуаций природного и техногенного характера; 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07504" y="4437112"/>
            <a:ext cx="4464496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оказание своевременной, квалифицированной помощи пострадавшим и спасение людей, оказавшихся в чрезвычайных ситуациях, при пожарах на территории 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Варгашинского муниципального округа Курганской области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повышение пожарной безопасности населения 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Варгашинского муниципального округа Курганской области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79512" y="2348880"/>
            <a:ext cx="1400062" cy="4770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5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Задачи:</a:t>
            </a:r>
            <a:endParaRPr lang="ru-RU" sz="25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6" name="Рисунок 15" descr="ySNrMdSlcD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3" y="1303484"/>
            <a:ext cx="1818558" cy="1117403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округ Курганской области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56176" y="6209931"/>
            <a:ext cx="504056" cy="64806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7504" y="0"/>
            <a:ext cx="9036496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 hangingPunct="0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Варгашинского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округа «Патриотическое воспитание граждан Варгашинского муниципального округа Курганской области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"</a:t>
            </a:r>
            <a:endParaRPr lang="ru-RU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364088" y="4941168"/>
            <a:ext cx="3672408" cy="12024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5292080" y="4941168"/>
            <a:ext cx="36724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Объемы финансирования программы, (тыс. руб.)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22629816"/>
              </p:ext>
            </p:extLst>
          </p:nvPr>
        </p:nvGraphicFramePr>
        <p:xfrm>
          <a:off x="5580112" y="5517232"/>
          <a:ext cx="3282349" cy="5143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0069"/>
                <a:gridCol w="820760"/>
                <a:gridCol w="820760"/>
                <a:gridCol w="820760"/>
              </a:tblGrid>
              <a:tr h="300990"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 год 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2027 </a:t>
                      </a: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90,0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123728" y="980728"/>
            <a:ext cx="67687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in_article_54223fe28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980728"/>
            <a:ext cx="2123728" cy="1683658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2915816" y="908720"/>
            <a:ext cx="59766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воспитание гармонично развитой и социально ответственной личности на основе духовно - нравственных ценностей народов Российской Федерации, исторических и национально-культурных традиций 	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195736" y="2136339"/>
            <a:ext cx="67687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совершенствование процесса патриотического воспитания граждан, проживающих на территории Варгашинского муниципального округа, формирование чувства патриотизма и гражданственности, уважения к памяти защитников Отечества, старшему поколению, сохранение традиций народов России; </a:t>
            </a:r>
            <a:r>
              <a:rPr lang="ru-RU" dirty="0" smtClean="0"/>
              <a:t>	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411760" y="1988840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23528" y="3933056"/>
            <a:ext cx="79928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создание условий для подготовки допризывной молодежи Варгашинского муниципального округа к службе в Вооруженных Силах Российской Федерации; 	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23528" y="4797152"/>
            <a:ext cx="47880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создание условий для развития добровольчества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волонтерства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на территории Варгашинского муниципального округа Курганской области	</a:t>
            </a:r>
          </a:p>
        </p:txBody>
      </p:sp>
    </p:spTree>
    <p:extLst>
      <p:ext uri="{BB962C8B-B14F-4D97-AF65-F5344CB8AC3E}">
        <p14:creationId xmlns:p14="http://schemas.microsoft.com/office/powerpoint/2010/main" xmlns="" val="423250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округ Курганской области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40152" y="6209931"/>
            <a:ext cx="504056" cy="64806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51520" y="0"/>
            <a:ext cx="87129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Варгашинского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округа «Гармонизация межэтнических и межконфессиональных отношений и профилактика проявления экстремизма в </a:t>
            </a:r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Варгашинском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муниципальном округе Курганской области"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364088" y="4869160"/>
            <a:ext cx="3635896" cy="129614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580112" y="4869160"/>
            <a:ext cx="33123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Объемы финансирования программы, (тыс. руб.)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18720818"/>
              </p:ext>
            </p:extLst>
          </p:nvPr>
        </p:nvGraphicFramePr>
        <p:xfrm>
          <a:off x="5724128" y="5445224"/>
          <a:ext cx="3024335" cy="5707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78461"/>
                <a:gridCol w="1067413"/>
                <a:gridCol w="978461"/>
              </a:tblGrid>
              <a:tr h="2853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2027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285368"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5,0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5,0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5,0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</a:tbl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2483768" y="1412776"/>
            <a:ext cx="91313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Цель -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95536" y="2780928"/>
            <a:ext cx="1534395" cy="4770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5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Задачи:</a:t>
            </a:r>
            <a:endParaRPr lang="ru-RU" sz="25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347864" y="1340768"/>
            <a:ext cx="54543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реализация политики в области профилактики проявлений экстремизма, совершенствование системы профилактических мер </a:t>
            </a:r>
            <a:r>
              <a:rPr lang="ru-RU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антиэкстремистской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направленности, укрепление межнационального и межрелигиозного согласия, достижение взаимопонимания и взаимного уважения в вопросах </a:t>
            </a:r>
            <a:r>
              <a:rPr lang="ru-RU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этноконфессионального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сотрудничества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251520" y="3192159"/>
            <a:ext cx="878396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-поддержка всех национальных культур народов, проживающих на территории округа, и традиционных для Варгашинского муниципального округа Курганской области </a:t>
            </a:r>
            <a:r>
              <a:rPr kumimoji="0" lang="ru-RU" sz="15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конфессий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реализация системы мер, стимулирующих толерантное поведение, противодействие экстремизму во всех его проявлениях;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-правовое воспитание населения, проводимое в целях разъяснения антиобщественной направленности идеологии и практики экстремизма, формирования установок неприятия проявлениям экстремизма и ксенофобии;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-укрепление межэтнической и межконфессиональной толерантности и профилактика проявлений экстремизма в молодежной среде;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79512" y="5013176"/>
            <a:ext cx="5112568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lang="ru-RU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привлечение граждан, общественных объединений, а также средств массовой информации для обеспечения максимальной эффективности деятельности по профилактике проявлений экстремизма</a:t>
            </a:r>
            <a:r>
              <a:rPr lang="ru-RU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Рисунок 19" descr="slide-3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052736"/>
            <a:ext cx="2411760" cy="1806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4360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округ Курганской области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84168" y="6209931"/>
            <a:ext cx="504056" cy="64806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188640"/>
            <a:ext cx="67322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Варгашинского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округа «Развитие физической культуры и спорта в </a:t>
            </a:r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Варгашинском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муниципальном округе Курганской области»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5292080" y="4797152"/>
            <a:ext cx="3744416" cy="1440160"/>
          </a:xfrm>
          <a:prstGeom prst="round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5364088" y="5445224"/>
          <a:ext cx="3600400" cy="68663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921032"/>
                <a:gridCol w="879168"/>
                <a:gridCol w="864096"/>
                <a:gridCol w="936104"/>
              </a:tblGrid>
              <a:tr h="366595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r>
                        <a:rPr lang="ru-RU" sz="13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2026год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2027 год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53508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13 172,0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r>
                        <a:rPr lang="ru-RU" sz="15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012,0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13 012,0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39 196,0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0" y="1340768"/>
            <a:ext cx="6192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Цели:</a:t>
            </a: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0" y="2420888"/>
            <a:ext cx="878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000" dirty="0" smtClean="0"/>
          </a:p>
        </p:txBody>
      </p:sp>
      <p:sp>
        <p:nvSpPr>
          <p:cNvPr id="22" name="TextBox 21"/>
          <p:cNvSpPr txBox="1"/>
          <p:nvPr/>
        </p:nvSpPr>
        <p:spPr>
          <a:xfrm>
            <a:off x="5507088" y="4797152"/>
            <a:ext cx="3636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Объемы финансирования программы, (тыс. руб.)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827584" y="1412776"/>
            <a:ext cx="774035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создание условий, обеспечивающих возможность населению Варгашинского муниципального округа систематически заниматься физической культурой и спортом;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повышение эффективности подготовки спортсменов в спорте высших достижений и конкурентоспособности спортсменов Варгашинского муниципального округа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179512" y="2708920"/>
            <a:ext cx="871296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повышение эффективности управления развития отрасли физической культуры и спорта в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Варгашинском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муниципальном округе;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повышение мотивации населения Варгашинского муниципального округа к регулярным занятиям физической культурой и спортом и ведению здорового образа жизни;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повышение доступности и качества физкультурно-спортивных услуг, предоставляемых всем категориям населения Варгашинского муниципального округа, в том числе инвалидам и лицам с ограниченными возможностями здоровья;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79512" y="4437112"/>
            <a:ext cx="51845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совершенствование системы отбора и подготовки спортивного резерва для спортивных сборных команд Варгашинского муниципального округа и Курганской области;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развитие инфраструктуры физической культуры и спорта, в том числе для лиц с ограниченными возможностями здоровья и инвалидов.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9" name="Рисунок 18" descr="62a000893df050869887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76256" y="116632"/>
            <a:ext cx="2111744" cy="1412776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округ Курганской области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84168" y="6209931"/>
            <a:ext cx="504056" cy="64806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188640"/>
            <a:ext cx="67322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Варгашинского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округа «Развитие туризма в </a:t>
            </a:r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Варгашинском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муниципальном округе Курганской области»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5292080" y="4797152"/>
            <a:ext cx="3744416" cy="1440160"/>
          </a:xfrm>
          <a:prstGeom prst="round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5364088" y="5445224"/>
          <a:ext cx="3600400" cy="68663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921032"/>
                <a:gridCol w="879168"/>
                <a:gridCol w="864096"/>
                <a:gridCol w="936104"/>
              </a:tblGrid>
              <a:tr h="366595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r>
                        <a:rPr lang="ru-RU" sz="13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2026год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2027 год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53508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150,0</a:t>
                      </a:r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0" y="1340768"/>
            <a:ext cx="6192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0" y="2060848"/>
            <a:ext cx="878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000" dirty="0" smtClean="0"/>
          </a:p>
        </p:txBody>
      </p:sp>
      <p:sp>
        <p:nvSpPr>
          <p:cNvPr id="22" name="TextBox 21"/>
          <p:cNvSpPr txBox="1"/>
          <p:nvPr/>
        </p:nvSpPr>
        <p:spPr>
          <a:xfrm>
            <a:off x="5507088" y="4797152"/>
            <a:ext cx="3636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Объемы финансирования программы, (тыс. руб.)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755576" y="1340768"/>
            <a:ext cx="774035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- </a:t>
            </a:r>
          </a:p>
        </p:txBody>
      </p:sp>
      <p:pic>
        <p:nvPicPr>
          <p:cNvPr id="16" name="Рисунок 15" descr="on-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76256" y="116632"/>
            <a:ext cx="2123728" cy="1327330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971600" y="1340768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развитие внутреннего и въездного туризма, туристской деятельности на территории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Варгашинского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муниципального округа Курганской области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2348880"/>
            <a:ext cx="8460432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555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Создание благоприятных экономических условий для развития туризма, в том числе туристской инфраструктуры и привлечения  инвестиций в туристскую отрасль;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555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Создание маршрутной базы и туристского продукта с учётом особенностей историко-культурного и природно-климатического потенциалов;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555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Повышение конкурентоспособности окружного туристского продукта, обеспечивающего позитивный имидж и узнаваемость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Варгашинского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муниципального округа Курганской области, посредством развития въездного и внутреннего туризма;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1555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Продвижение туристских продуктов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5575" algn="l"/>
              </a:tabLst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Варгашинского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муниципального округа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55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Курганской области на областном и российском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55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туристских рынках.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309321"/>
            <a:ext cx="9144000" cy="548680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округ Курганской области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68144" y="6302512"/>
            <a:ext cx="432048" cy="55548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 hangingPunct="0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Варгашинского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округа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base" hangingPunct="0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"Развитие культуры Варгашинского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округа Курганской области"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836712"/>
            <a:ext cx="55408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Цели - </a:t>
            </a: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504" y="2492896"/>
            <a:ext cx="86097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SC_007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4472" y="692696"/>
            <a:ext cx="3059528" cy="20162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1115616" y="836712"/>
            <a:ext cx="48965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овышение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вовлеченности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граждан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деятельность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сфере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культуры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в </a:t>
            </a:r>
            <a:r>
              <a:rPr lang="en-US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том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числе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поддержка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творческих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инициатив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проектов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1700808"/>
            <a:ext cx="58326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довлетворение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потребностей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жителей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Варгашинского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муниципального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округа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Курганской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области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предоставлении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услуг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сфере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культуры</a:t>
            </a:r>
            <a:endParaRPr lang="ru-RU" dirty="0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0" y="2780928"/>
            <a:ext cx="903649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1400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родвижение талантливой молодежи в сфере искусства, содействие реализации проектов, направленных на возрождение духовных традиций и сохранение национального культурного наследия;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-содействие реализации талантливых и перспективных проектов в области культуры и искусства,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-содействие реализации творческих проектов в области культуры и искусства; содействие развитию добровольческой (волонтерской) деятельности в сфере культуры;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0" y="3861048"/>
            <a:ext cx="903649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-поддержка деятельности муниципальных учреждений культуры на территории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Варгашинского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муниципального округа Курганской области, включая мероприятия по реновации муниципальных организаций культуры;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-повышение качества и эффективности управления в сфере культуры за счет применения информационно-коммуникационных технологий в целях привлечения широкой аудитории к культурным событиям и мероприятиям, обеспечения свободного доступа к объектам культурного наследия;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0" y="5157192"/>
            <a:ext cx="8964488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-обеспечение доступа граждан к культурным ценностям и участию в культурной жизни, реализация творческого потенциала жителей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Варгашинского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муниципального округа Курганской области;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-создание благополучных условий для устойчивого развития сферы культуры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Варгашинского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муниципального округа Курганской области;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-предоставление населению муниципальных услуг в сфере культуры;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850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округ Курганской области 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2160" y="6209931"/>
            <a:ext cx="504056" cy="648069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99017610"/>
              </p:ext>
            </p:extLst>
          </p:nvPr>
        </p:nvGraphicFramePr>
        <p:xfrm>
          <a:off x="107504" y="1988840"/>
          <a:ext cx="8856984" cy="41764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40560"/>
                <a:gridCol w="936104"/>
                <a:gridCol w="936104"/>
                <a:gridCol w="936104"/>
                <a:gridCol w="1008112"/>
              </a:tblGrid>
              <a:tr h="6461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2027 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85001">
                <a:tc>
                  <a:txBody>
                    <a:bodyPr/>
                    <a:lstStyle/>
                    <a:p>
                      <a:pPr fontAlgn="base" hangingPunct="0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Обеспечение деятельности Отдела культуры Администрации Варгашинского</a:t>
                      </a:r>
                      <a:r>
                        <a:rPr lang="ru-RU" sz="16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муниципального округа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17 845,0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17 793,0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17 793,0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53 431,0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63303">
                <a:tc>
                  <a:txBody>
                    <a:bodyPr/>
                    <a:lstStyle/>
                    <a:p>
                      <a:pPr fontAlgn="base" hangingPunct="0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Сохранение 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народного творчества и развитие </a:t>
                      </a:r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культурно-досуговой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деятельности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42 668,9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26 506,6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25 583,0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94 758,5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77064">
                <a:tc>
                  <a:txBody>
                    <a:bodyPr/>
                    <a:lstStyle/>
                    <a:p>
                      <a:pPr fontAlgn="base" hangingPunct="0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Развитие 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библиотечного </a:t>
                      </a: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дела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21 977,0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20 423,0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20 423,0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62 823,0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58715">
                <a:tc>
                  <a:txBody>
                    <a:bodyPr/>
                    <a:lstStyle/>
                    <a:p>
                      <a:pPr fontAlgn="base" hangingPunct="0"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Развитие 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дополнительного образования в сфере культуры и </a:t>
                      </a: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искусства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8 979,0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8 777,0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8 777,0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26 533,0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46191">
                <a:tc>
                  <a:txBody>
                    <a:bodyPr/>
                    <a:lstStyle/>
                    <a:p>
                      <a:pPr marL="0" marR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600" b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fontAlgn="base" hangingPunct="0">
                        <a:spcAft>
                          <a:spcPts val="0"/>
                        </a:spcAft>
                      </a:pP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91 469,9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73 499,6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72 576,0 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237 545,5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915816" y="1556792"/>
            <a:ext cx="58232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Финансовое обеспечение программы (тыс. руб.)</a:t>
            </a:r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2542" y="762874"/>
            <a:ext cx="3527495" cy="1202073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251520" y="260648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 hangingPunct="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Варгашинского муниципального округа</a:t>
            </a:r>
          </a:p>
          <a:p>
            <a:pPr algn="ctr" fontAlgn="base" hangingPunct="0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"Развитие культуры Варгашинского муниципального округа Курганской области"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232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округ Курганской области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40152" y="6209931"/>
            <a:ext cx="504056" cy="648069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251520" y="0"/>
            <a:ext cx="8640960" cy="86409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бюджета – это безвозмездные и безвозвратные поступления денежных средств в бюджет</a:t>
            </a:r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915816" y="864096"/>
            <a:ext cx="3312368" cy="576064"/>
          </a:xfrm>
          <a:prstGeom prst="roundRect">
            <a:avLst/>
          </a:prstGeom>
          <a:solidFill>
            <a:srgbClr val="7EF0B2"/>
          </a:solidFill>
          <a:ln w="9525"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бюджета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07505" y="1578722"/>
            <a:ext cx="2808311" cy="648473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Налоговые доходы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07504" y="2316067"/>
            <a:ext cx="2808312" cy="381642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от предусмотренных Законодательством РФ федеральных налогов и сборов, в том числе от налогов, предусмотренных специальными налоговыми режимами, и законодательством Курганской области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059832" y="1578722"/>
            <a:ext cx="3024336" cy="64807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Неналоговые доходы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228184" y="1578723"/>
            <a:ext cx="2808311" cy="64807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Безвозмездные поступления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059832" y="2316067"/>
            <a:ext cx="3024336" cy="381642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Платежи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включают в себя безвозмездные операции от прямого предоставления государством в пользование имуществом и природных ресурсов от различного вида услуг, а также платежи в виде штрафов или иных санкций за нарушение Законодательства</a:t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228184" y="2316067"/>
            <a:ext cx="2808311" cy="381642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Дотации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субсидии, субвенции, межбюджетные трансферты из бюджетов вышестоящего уровня; безвозмездные поступления от физических и юридических лиц, в том числе добровольные пожертвования</a:t>
            </a:r>
          </a:p>
        </p:txBody>
      </p:sp>
    </p:spTree>
    <p:extLst>
      <p:ext uri="{BB962C8B-B14F-4D97-AF65-F5344CB8AC3E}">
        <p14:creationId xmlns:p14="http://schemas.microsoft.com/office/powerpoint/2010/main" xmlns="" val="161812488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64696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округ Курганской области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40152" y="6209931"/>
            <a:ext cx="504056" cy="64806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51520" y="0"/>
            <a:ext cx="87129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Варгашинского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округа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"Управление и распоряжение муниципальным имуществом и земельными участками Варгашинского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округа"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530e000758e6a409a07ad681db8be3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692696"/>
            <a:ext cx="1609512" cy="14016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439144" y="908720"/>
            <a:ext cx="7704856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 hangingPunct="0"/>
            <a:r>
              <a:rPr lang="ru-RU" sz="15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Цели: 1)развитие имущественных и земельных отношений в муниципальном образовании </a:t>
            </a:r>
            <a:r>
              <a:rPr lang="ru-RU" sz="15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Варгашинский</a:t>
            </a:r>
            <a:r>
              <a:rPr lang="ru-RU" sz="15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муниципальный округ для обеспечения решения социально-экономических задач; 2)Повышение эффективности использования муниципального имущества Варгашинского района и обеспечение защиты интересов муниципального образования как собственника недвижимого имущества, в том числе земельных участков.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868144" y="5301208"/>
            <a:ext cx="3275856" cy="9361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831632" y="5229200"/>
            <a:ext cx="33123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Объемы финансирования программы, (тыс. руб.)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18720818"/>
              </p:ext>
            </p:extLst>
          </p:nvPr>
        </p:nvGraphicFramePr>
        <p:xfrm>
          <a:off x="6228184" y="5661248"/>
          <a:ext cx="2736302" cy="426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85274"/>
                <a:gridCol w="965754"/>
                <a:gridCol w="885274"/>
              </a:tblGrid>
              <a:tr h="1931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2027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172653"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093,8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5 962,0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5 962,0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179512" y="2060848"/>
            <a:ext cx="885698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 hangingPunct="0"/>
            <a:r>
              <a:rPr lang="ru-RU" sz="15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3)</a:t>
            </a:r>
            <a:endParaRPr lang="ru-RU" sz="15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1520" y="2060848"/>
            <a:ext cx="8892480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5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Формирование эффективной структуры собственности и системы управления имуществом и земельными ресурсами, позволяющих обеспечить исполнение муниципальных функций.</a:t>
            </a:r>
          </a:p>
          <a:p>
            <a:pPr algn="just"/>
            <a:r>
              <a:rPr lang="ru-RU" sz="15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4) Обеспечение устойчивости бюджетной системы Варгашинского муниципального округа Курганской области и развития рынка земли.</a:t>
            </a:r>
          </a:p>
          <a:p>
            <a:pPr algn="just"/>
            <a:r>
              <a:rPr lang="ru-RU" sz="15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5) Обеспечение рационального использования земель.</a:t>
            </a:r>
            <a:endParaRPr lang="ru-RU" sz="15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321" name="Rectangle 1"/>
          <p:cNvSpPr>
            <a:spLocks noChangeArrowheads="1"/>
          </p:cNvSpPr>
          <p:nvPr/>
        </p:nvSpPr>
        <p:spPr bwMode="auto">
          <a:xfrm>
            <a:off x="0" y="3212976"/>
            <a:ext cx="8930008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1.Вовлечение земельных участков и объектов недвижимости в хозяйственный оборот, увеличение доходов от использования земельных участков и объектов недвижимости.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Паспортизация объектов муниципальной собственности, регистрация права собственности Варгашинского муниципального округа на объекты недвижимости, в том числе земельные участки, относящиеся к муниципальной собственности Варгашинского муниципального округа.</a:t>
            </a:r>
            <a:endParaRPr lang="ru-RU" sz="9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3.Проведение мероприятий по оптимизации состава муниципального имущества.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4.Обеспечение сохранности и эффективного использования муниципального имущества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5.Повышение качества управления муниципальным имуществом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6.Повышение качества администрирования доходов от муниципального имущества и земельных ресурсов.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Осуществление мероприятий муниципального земельного контроля.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 Повышение эффективности использования и охраны земель.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9. Обеспечение организации рационального использования земель </a:t>
            </a: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21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территории муниципального образования.</a:t>
            </a:r>
          </a:p>
        </p:txBody>
      </p:sp>
    </p:spTree>
    <p:extLst>
      <p:ext uri="{BB962C8B-B14F-4D97-AF65-F5344CB8AC3E}">
        <p14:creationId xmlns:p14="http://schemas.microsoft.com/office/powerpoint/2010/main" xmlns="" val="404360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64696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район Курганской области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40152" y="6302512"/>
            <a:ext cx="432048" cy="55548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51520" y="0"/>
            <a:ext cx="87129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Варгашинского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округа «Комплексное развитие сельских территорий в </a:t>
            </a:r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Варгашинском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муниципальном округе Курганской области"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980728"/>
            <a:ext cx="828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 hangingPunct="0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Цели: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292080" y="4365104"/>
            <a:ext cx="3563888" cy="172819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436096" y="4509120"/>
            <a:ext cx="33123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Объемы финансирования программы, (тыс. руб.)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18720818"/>
              </p:ext>
            </p:extLst>
          </p:nvPr>
        </p:nvGraphicFramePr>
        <p:xfrm>
          <a:off x="5580112" y="5157192"/>
          <a:ext cx="3096344" cy="720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01758"/>
                <a:gridCol w="1092828"/>
                <a:gridCol w="1001758"/>
              </a:tblGrid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2027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159,0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07504" y="1340768"/>
            <a:ext cx="885698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1.Создание благоприятных социально-экономических условий, повышение уровня и качества жизни сельского населения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Варгашинского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муниципального округа Курганской области, преодоление существенных социально-экономических различий между городом и селом;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2.Сохранение доли сельского населения в общей численности населения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Варгашинского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муниципального округа Курганской области;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3.Повышение доли общей площади благоустроенных жилых помещений в сельских населенных пунктах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Варгашинского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муниципального округа Курганской области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851920" y="3140968"/>
            <a:ext cx="125117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128519" y="3573016"/>
            <a:ext cx="901548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Улучшение жилищных условий граждан, проживающих на сельских территориях;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беспечение создания комфортных условий жизнедеятельности в сельской местности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.</a:t>
            </a:r>
          </a:p>
        </p:txBody>
      </p:sp>
      <p:pic>
        <p:nvPicPr>
          <p:cNvPr id="16" name="Рисунок 15" descr="Komplexnoe_razvitie_sel_skih_territori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4293096"/>
            <a:ext cx="4320480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4360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64696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округ Курганской области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40152" y="6302512"/>
            <a:ext cx="432048" cy="55548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51520" y="0"/>
            <a:ext cx="87129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Варгашинского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округа «Развитие агропромышленного комплекса в </a:t>
            </a:r>
          </a:p>
          <a:p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Варгашинском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муниципальном округе Курганской области"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980728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 hangingPunct="0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Цели: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940152" y="4797152"/>
            <a:ext cx="3059832" cy="14401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300192" y="4869160"/>
            <a:ext cx="23762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Объемы финансирования 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программы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, (тыс. руб.)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18720818"/>
              </p:ext>
            </p:extLst>
          </p:nvPr>
        </p:nvGraphicFramePr>
        <p:xfrm>
          <a:off x="6084168" y="5373216"/>
          <a:ext cx="2808311" cy="720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08571"/>
                <a:gridCol w="991169"/>
                <a:gridCol w="908571"/>
              </a:tblGrid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2027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2654,0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2567,5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2567,5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</a:tbl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251520" y="3212976"/>
            <a:ext cx="125117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9512" y="1340768"/>
            <a:ext cx="878497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Увеличение вклада </a:t>
            </a:r>
            <a:r>
              <a:rPr lang="ru-RU" sz="1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Варгашинского</a:t>
            </a: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муниципального округа  Курганской области в обеспечении продовольственной безопасности Курганской области в Российской Федерации; </a:t>
            </a:r>
          </a:p>
          <a:p>
            <a:pPr algn="just"/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повышение конкурентоспособности сельскохозяйственной и пищевой продукции </a:t>
            </a:r>
            <a:r>
              <a:rPr lang="ru-RU" sz="1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Варгашинского</a:t>
            </a: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муниципального округа Курганской области; </a:t>
            </a:r>
          </a:p>
          <a:p>
            <a:pPr algn="just"/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повышение финансовой устойчивости сельскохозяйственных товаропроизводителей; </a:t>
            </a:r>
          </a:p>
          <a:p>
            <a:pPr algn="just"/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повышение эффективности использования земельных, сырьевых, трудовых и других ресурсов, в том числе за счет проектов межевания и кадастровых работ; </a:t>
            </a:r>
          </a:p>
          <a:p>
            <a:pPr algn="just"/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ветеринарное благополучие территории </a:t>
            </a:r>
            <a:r>
              <a:rPr lang="ru-RU" sz="1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Варгашинского</a:t>
            </a: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муниципального округа Курганской области, защита населения от болезней, общих для человека и животных.</a:t>
            </a:r>
            <a:endParaRPr lang="ru-RU" sz="1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179512" y="3608729"/>
            <a:ext cx="885698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-увеличение производства основных видов сельскохозяйственной продукции и  пищевых продуктов,</a:t>
            </a:r>
            <a:r>
              <a:rPr lang="ru-RU" sz="9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пищевой и перерабатывающей промышленности; улучшение материально-технического состояния сельского хозяйства;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-поддержка малых форм хозяйствования; повышение уровня рентабельности в сельском хозяйстве для обеспечения его устойчивого развития; поддержание финансовой устойчивости агропромышленного комплекса; --повышение качества жизни сельского населения; стимулирование инновационной деятельности и инновационного развития агропромышленного комплекса;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179512" y="4941168"/>
            <a:ext cx="5688632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-обеспечение эффективной реализации программы в том числе за счет проектов межевания и кадастровых работ, по результатам которых увеличивается ввод в оборот ранее не использованных земель;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-обеспечение эпизоотического благополучия на территории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Варгашинского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муниципального округа Курганской области.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7" name="Рисунок 16" descr="e725d698bcb47746e8a3fcf0aeec1eb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48264" y="332656"/>
            <a:ext cx="1944216" cy="1078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4360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округ Курганской области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40152" y="6209931"/>
            <a:ext cx="504056" cy="64806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51520" y="0"/>
            <a:ext cx="87129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Варгашинского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округа «Информационное общество Варгашинского муниципального округа Курганской области"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436096" y="4941168"/>
            <a:ext cx="3563888" cy="122413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508104" y="4941168"/>
            <a:ext cx="33123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Объемы финансирования программы, (тыс. руб.)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18720818"/>
              </p:ext>
            </p:extLst>
          </p:nvPr>
        </p:nvGraphicFramePr>
        <p:xfrm>
          <a:off x="5796136" y="5589240"/>
          <a:ext cx="2736302" cy="426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85274"/>
                <a:gridCol w="965754"/>
                <a:gridCol w="885274"/>
              </a:tblGrid>
              <a:tr h="1931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2027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172653"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20,0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20,0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20,0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</a:tbl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2771800" y="1124744"/>
            <a:ext cx="624644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удовлетворение конституционного права граждан на доступ к информации, затрагивающей их права и интересы путем совершенствования системы муниципального управления, на основе применения информационно-коммуникационных технологий, с использованием органами местного самоуправления и подведомственными учреждениями преимущественно отечественного программного обеспечения.</a:t>
            </a: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907704" y="2420888"/>
            <a:ext cx="91313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Цель -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251520" y="3140968"/>
            <a:ext cx="871296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Обеспечение доступа к информации о деятельности органов местного самоуправления.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Повышение качества муниципального управления и оперативности взаимодействия органов муниципальной власти, граждан и организаций.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Развитие информационно-коммуникационных технологий, в том числе преимущественно на основе отечественного программного обеспечения.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Повышение защиты информации, содержащейся в информационных системах Администрации Варгашинского муниципального округа Курганской области.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95536" y="2780928"/>
            <a:ext cx="1534395" cy="4770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5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Задачи:</a:t>
            </a:r>
            <a:endParaRPr lang="ru-RU" sz="25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7" name="Рисунок 16" descr="607575a76de6949658896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19" y="836712"/>
            <a:ext cx="2367471" cy="1584176"/>
          </a:xfrm>
          <a:prstGeom prst="rect">
            <a:avLst/>
          </a:prstGeom>
        </p:spPr>
      </p:pic>
      <p:pic>
        <p:nvPicPr>
          <p:cNvPr id="18" name="Рисунок 17" descr="24032021_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9592" y="4941168"/>
            <a:ext cx="1944216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4360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округ Курганской области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84168" y="6209931"/>
            <a:ext cx="504056" cy="64806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5008" y="116632"/>
            <a:ext cx="88214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Варгашинского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округа «Развитие муниципальной службы в </a:t>
            </a:r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Варгашинском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муниципальном округе Курганской области»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1043608" y="4365104"/>
            <a:ext cx="5904656" cy="1656184"/>
          </a:xfrm>
          <a:prstGeom prst="round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1259632" y="5085184"/>
          <a:ext cx="5472608" cy="82357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368152"/>
                <a:gridCol w="1368152"/>
                <a:gridCol w="1368152"/>
                <a:gridCol w="1368152"/>
              </a:tblGrid>
              <a:tr h="339989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2026 год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2027 год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457819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52,0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52,0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52,0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156,0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07704" y="1052736"/>
            <a:ext cx="540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1600" dirty="0" smtClean="0"/>
              <a:t>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развитие эффективной и профессиональной муниципальной службы в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Варгашинском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муниципальном округе Курганской области</a:t>
            </a:r>
            <a:r>
              <a:rPr lang="ru-RU" sz="1600" dirty="0" smtClean="0"/>
              <a:t>	</a:t>
            </a:r>
          </a:p>
          <a:p>
            <a:pPr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9512" y="1916832"/>
            <a:ext cx="8784976" cy="2600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000" dirty="0" smtClean="0"/>
          </a:p>
          <a:p>
            <a:pPr algn="just"/>
            <a:r>
              <a:rPr lang="ru-RU" sz="1600" dirty="0" smtClean="0"/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совершенствование и развитие правовой основы муниципальной службы в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Варгашинском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муниципальном округе; </a:t>
            </a:r>
          </a:p>
          <a:p>
            <a:pPr algn="just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совершенствование кадровых технологий на муниципальной службе в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Варгашинском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муниципальном округе; </a:t>
            </a:r>
          </a:p>
          <a:p>
            <a:pPr algn="just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обеспечение профессионального развития муниципальных служащих в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Варгашинском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муниципальном округе; </a:t>
            </a:r>
          </a:p>
          <a:p>
            <a:pPr algn="just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развитие механизма профилактики коррупционных правонарушений.</a:t>
            </a:r>
            <a:r>
              <a:rPr lang="ru-RU" sz="1600" dirty="0" smtClean="0"/>
              <a:t>	</a:t>
            </a:r>
          </a:p>
          <a:p>
            <a:pPr algn="just"/>
            <a:r>
              <a:rPr lang="ru-RU" sz="17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/>
          </a:p>
        </p:txBody>
      </p:sp>
      <p:pic>
        <p:nvPicPr>
          <p:cNvPr id="20" name="Рисунок 19" descr="scale_12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28" y="908720"/>
            <a:ext cx="1348369" cy="1008112"/>
          </a:xfrm>
          <a:prstGeom prst="rect">
            <a:avLst/>
          </a:prstGeom>
        </p:spPr>
      </p:pic>
      <p:pic>
        <p:nvPicPr>
          <p:cNvPr id="21" name="Рисунок 20" descr="scale_12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908720"/>
            <a:ext cx="1348369" cy="1008112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187624" y="4509120"/>
            <a:ext cx="56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Объемы финансирования программы, (тыс. руб.)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округ Курганской области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40152" y="6209931"/>
            <a:ext cx="504056" cy="64806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33558" y="-24153"/>
            <a:ext cx="89289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Варгашинского 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округа «Развитие системы водоснабжения и водоотведения на территории Варгашинского муниципального округа Курганской области»</a:t>
            </a:r>
            <a:endParaRPr lang="ru-RU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59832" y="1484784"/>
            <a:ext cx="63727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04048" y="5157192"/>
            <a:ext cx="3960440" cy="106312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148064" y="5157192"/>
            <a:ext cx="36752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Объемы финансирования программы, (тыс. руб.)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30081763"/>
              </p:ext>
            </p:extLst>
          </p:nvPr>
        </p:nvGraphicFramePr>
        <p:xfrm>
          <a:off x="5076056" y="5733256"/>
          <a:ext cx="3785019" cy="426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59718"/>
                <a:gridCol w="941767"/>
                <a:gridCol w="941767"/>
                <a:gridCol w="941767"/>
              </a:tblGrid>
              <a:tr h="1931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2027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1726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730,0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1 330,0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1 330,0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3 390,0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</a:tbl>
          </a:graphicData>
        </a:graphic>
      </p:graphicFrame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3779912" y="1268760"/>
            <a:ext cx="518457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формирование условий для бесперебойного и качественного водоснабжения и водоотведения, обеспечение комфортных и безопасных условий проживания и деятельности населения на территории Варгашинского муниципального округа Курганской области.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3429000"/>
            <a:ext cx="84249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*обеспечение населения, объектов социальной инфраструктуры питьевой водопроводной водой; </a:t>
            </a:r>
          </a:p>
          <a:p>
            <a:pPr lvl="0"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*повышение технологической и санитарной надежности систем водоснабжения;</a:t>
            </a:r>
          </a:p>
          <a:p>
            <a:pPr lvl="0"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*рациональное использование водных объектов, охрана окружающей среды и обеспечение экологической безопасности;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*стимулирование инвестиций в сектор водоснабжения и водоотведения.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995936" y="2924944"/>
            <a:ext cx="201622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Задачи:</a:t>
            </a:r>
            <a:endParaRPr lang="ru-RU" sz="2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95536" y="508518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*развитие системы водоснабжения;</a:t>
            </a:r>
          </a:p>
          <a:p>
            <a:pPr lvl="0"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*развитие канализационной системы и сооружений; </a:t>
            </a:r>
          </a:p>
        </p:txBody>
      </p:sp>
      <p:pic>
        <p:nvPicPr>
          <p:cNvPr id="18" name="Рисунок 17" descr="s-3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124744"/>
            <a:ext cx="2987824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74350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округ Курганской области 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2160" y="6209931"/>
            <a:ext cx="504056" cy="64806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87016" y="0"/>
            <a:ext cx="88569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Варгашинского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округа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"Обеспечение деятельности Администрации Варгашинского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округа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участию и проведению торжественных мероприятий"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43808" y="1052736"/>
            <a:ext cx="608416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организационное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материально-техническое обеспечение деятельности Администрации Варгашинского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муниципального округа Курганской области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участию и проведению торжественных мероприятий и поощрение граждан, юридических лиц за заслуги перед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округом.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2536599"/>
            <a:ext cx="8640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: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580112" y="5013176"/>
            <a:ext cx="3456384" cy="106312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579604" y="4941168"/>
            <a:ext cx="35643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Объемы финансирования программы, (тыс. руб.)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61666648"/>
              </p:ext>
            </p:extLst>
          </p:nvPr>
        </p:nvGraphicFramePr>
        <p:xfrm>
          <a:off x="5652120" y="5517232"/>
          <a:ext cx="3305115" cy="426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38035"/>
                <a:gridCol w="822360"/>
                <a:gridCol w="822360"/>
                <a:gridCol w="822360"/>
              </a:tblGrid>
              <a:tr h="1413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2027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1726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1 071,2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793,8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816,4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2 681,4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</a:tbl>
          </a:graphicData>
        </a:graphic>
      </p:graphicFrame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179512" y="2852936"/>
            <a:ext cx="878497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организация торжественных мероприятий, проводимых Администрацией Варгашинского муниципального округа Курганской области;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- материально-техническое обеспечение торжественных мероприятий, проводимых Администрацией Варгашинского муниципального округа Курганской области;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- организационное и материальное обеспечение Администрации Варгашинского муниципального округа Курганской области при участии в торжественных мероприятиях проводимых иными органами местного самоуправления, органами государственной власти и организациями;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- обеспечение поощрения граждан, юридических лиц за заслуги в экономике, науке, культуре, искусстве, воспитании,  охране жизни, здоровья и защите прав граждан, в благотворительной деятельности, участие в общественной  жизни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9512" y="5013176"/>
            <a:ext cx="532859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Варгашинского муниципального округа, вклад в развитие Варгашинского муниципального округа, осуществление мер по обеспечению законности и правопорядка и за иной значительный вклад в развитие Варгашинского муниципального округа .</a:t>
            </a:r>
            <a:endParaRPr lang="ru-RU" sz="14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Рисунок 13" descr="Z-V-XfqTZq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980728"/>
            <a:ext cx="2482221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3499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округ Курганской области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56176" y="6209931"/>
            <a:ext cx="504056" cy="64806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116632"/>
            <a:ext cx="684076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 hangingPunct="0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Варгашинского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округа «Благоустройство территории Варгашинского муниципального округа Курганской области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"</a:t>
            </a:r>
            <a:endParaRPr lang="ru-RU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364088" y="5013176"/>
            <a:ext cx="3672408" cy="113042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5724128" y="5013176"/>
            <a:ext cx="30963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Объемы финансирования программы, (тыс. руб.)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22629816"/>
              </p:ext>
            </p:extLst>
          </p:nvPr>
        </p:nvGraphicFramePr>
        <p:xfrm>
          <a:off x="5508103" y="5517232"/>
          <a:ext cx="3354358" cy="5143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38060"/>
                <a:gridCol w="838766"/>
                <a:gridCol w="838766"/>
                <a:gridCol w="838766"/>
              </a:tblGrid>
              <a:tr h="300990"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 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2027 </a:t>
                      </a: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15 150,4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13 719,4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13 419,4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42 289,2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51520" y="1268760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51520" y="2708920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Рисунок 19" descr="blagoustrojstvo_rajon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4208" y="332656"/>
            <a:ext cx="2484275" cy="1440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179512" y="1772816"/>
            <a:ext cx="79208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лагоустройство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территории населенных пунктов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Варгашинского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муниципального округа Курганской области, направленное на повышение качества жизни населения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79512" y="3212976"/>
            <a:ext cx="80648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озеленение территории и содержание зеленых насаждений р.п. Варгаши и других населенных пунктов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Варгашинского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муниципального округа Курганской области;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устройство контейнерных площадок для накопления твердых коммунальных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отходов;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 ликвидация несанкционированных свалок и предупреждение их образования;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4) содержание мест захоронения и погребения;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5) организация общественных работ;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6) благоустройство и содержание общественных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территорий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	</a:t>
            </a:r>
          </a:p>
        </p:txBody>
      </p:sp>
    </p:spTree>
    <p:extLst>
      <p:ext uri="{BB962C8B-B14F-4D97-AF65-F5344CB8AC3E}">
        <p14:creationId xmlns:p14="http://schemas.microsoft.com/office/powerpoint/2010/main" xmlns="" val="423250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округ Курганской области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40152" y="6209931"/>
            <a:ext cx="504056" cy="64806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33558" y="-24153"/>
            <a:ext cx="89289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Варгашинского 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округа </a:t>
            </a:r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«Управление муниципальными финансами и 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муниципальным долгом Варгашинского муниципального округа Курганской области»</a:t>
            </a:r>
            <a:endParaRPr lang="ru-RU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223" y="1168478"/>
            <a:ext cx="2181184" cy="1252409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591780" y="1083843"/>
            <a:ext cx="63727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обеспечение долгосрочной сбалансированности и устойчивости бюджетной системы Варгашинского муниципального округа Курганской области, повышение эффективности и качества управления муниципальными финансами и муниципальным долгом Варгашинского муниципального округа Курганской области</a:t>
            </a: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9425" y="2420887"/>
            <a:ext cx="8964488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§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обеспечение долгосрочной сбалансированности и устойчивости бюджета Варгашинского муниципального округа Курганской области;</a:t>
            </a:r>
          </a:p>
          <a:p>
            <a:pPr algn="just">
              <a:buFont typeface="Wingdings" pitchFamily="2" charset="2"/>
              <a:buChar char="§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повышение качества управления муниципальными финансами; </a:t>
            </a:r>
          </a:p>
          <a:p>
            <a:pPr algn="just">
              <a:buFont typeface="Wingdings" pitchFamily="2" charset="2"/>
              <a:buChar char="§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обеспечение открытости, прозрачности и подотчетности деятельности главных распорядителей средств бюджета Варгашинского муниципального округа Курганской области при формировании и исполнении бюджета Варгашинского муниципального округа Курганской области, создание условий для вовлечения граждан в формирование бюджетной политики Варгашинского муниципального округа Курганской области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065658" y="5066086"/>
            <a:ext cx="3954613" cy="106312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980687" y="5066086"/>
            <a:ext cx="36752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Объемы финансирования программы, (тыс. руб.)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30081763"/>
              </p:ext>
            </p:extLst>
          </p:nvPr>
        </p:nvGraphicFramePr>
        <p:xfrm>
          <a:off x="3131840" y="5589240"/>
          <a:ext cx="3785019" cy="426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59718"/>
                <a:gridCol w="941767"/>
                <a:gridCol w="941767"/>
                <a:gridCol w="941767"/>
              </a:tblGrid>
              <a:tr h="1931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2027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1726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27 942,0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28 095,0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28 095,0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84 132,0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74350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округ Курганской области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40152" y="6209931"/>
            <a:ext cx="504056" cy="64806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5008" y="116632"/>
            <a:ext cx="89289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Варгашинского 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округа «Обеспечение жильем молодых семей»</a:t>
            </a:r>
            <a:endParaRPr lang="ru-RU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99792" y="980728"/>
            <a:ext cx="59766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 реализация государственной поддержки в решении жилищной проблемы молодых семей Варгашинского муниципального округа, признанных в установленном порядке нуждающимися в улучшении жилищных условий.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251520" y="2415371"/>
            <a:ext cx="867894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- обеспечение предоставления молодым семьям социальных выплат на приобретение (строительство) жилья;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создание условий для привлечения молодыми семьями собственных средств, дополнительных финансовых средств</a:t>
            </a:r>
            <a:r>
              <a:rPr kumimoji="0" lang="ru-RU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кредитных и других организаций, предоставляющих кредиты и займы,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том числе ипотечных жилищных кредитов, для приобретения жилого помещения или строительства индивидуального жилого дома.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0" name="Рисунок 9" descr="gal_kachestvennyy_remont_i_otdelka_kvartir_domov_ofisov_pod_klyuch_172561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3508" y="836712"/>
            <a:ext cx="2317440" cy="1544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323528" y="4221088"/>
            <a:ext cx="4896544" cy="1944216"/>
          </a:xfrm>
          <a:prstGeom prst="round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539552" y="4869160"/>
          <a:ext cx="4464500" cy="114640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116125"/>
                <a:gridCol w="1116125"/>
                <a:gridCol w="1116125"/>
                <a:gridCol w="1116125"/>
              </a:tblGrid>
              <a:tr h="60590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2025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smtClean="0"/>
                        <a:t>год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2026год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2027год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Итого: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54050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100,0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971600" y="4221088"/>
            <a:ext cx="37472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Объемы финансирования программы, (тыс. руб.)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YXz1Q1P1d1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8144" y="4149080"/>
            <a:ext cx="2520280" cy="206084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округ Курганской области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68144" y="6209931"/>
            <a:ext cx="504056" cy="64806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бюджета Варгашинского муниципального округа 2025-2027 гг.</a:t>
            </a:r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19572" y="1115632"/>
            <a:ext cx="1872208" cy="7200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2025 год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635896" y="1115632"/>
            <a:ext cx="1872208" cy="7200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2026 год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516216" y="1115632"/>
            <a:ext cx="1872208" cy="7200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2027 год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82938915"/>
              </p:ext>
            </p:extLst>
          </p:nvPr>
        </p:nvGraphicFramePr>
        <p:xfrm>
          <a:off x="278858" y="2060848"/>
          <a:ext cx="2753635" cy="2283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658354425"/>
              </p:ext>
            </p:extLst>
          </p:nvPr>
        </p:nvGraphicFramePr>
        <p:xfrm>
          <a:off x="3195182" y="2060848"/>
          <a:ext cx="2753635" cy="2283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Диаграмма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536502367"/>
              </p:ext>
            </p:extLst>
          </p:nvPr>
        </p:nvGraphicFramePr>
        <p:xfrm>
          <a:off x="6179302" y="2060848"/>
          <a:ext cx="2753635" cy="2283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" name="Прямоугольник 10"/>
          <p:cNvSpPr/>
          <p:nvPr/>
        </p:nvSpPr>
        <p:spPr>
          <a:xfrm flipH="1" flipV="1">
            <a:off x="719572" y="4360748"/>
            <a:ext cx="288032" cy="249749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007604" y="4344523"/>
            <a:ext cx="11881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Налоговые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923928" y="4357212"/>
            <a:ext cx="13403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Неналоговые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804249" y="4218713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Безвозмездные поступления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 flipH="1" flipV="1">
            <a:off x="6516216" y="4386227"/>
            <a:ext cx="288032" cy="249749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 flipH="1" flipV="1">
            <a:off x="3635896" y="4386227"/>
            <a:ext cx="288032" cy="249749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719572" y="4941168"/>
            <a:ext cx="1872208" cy="115212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доходов 812 199,8</a:t>
            </a:r>
          </a:p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тыс.руб.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516216" y="4941168"/>
            <a:ext cx="1872208" cy="115212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доходов 750 040,9</a:t>
            </a:r>
          </a:p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тыс.руб.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635927" y="4941168"/>
            <a:ext cx="1872208" cy="115212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доходов 735 101,5</a:t>
            </a:r>
          </a:p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тыс.руб.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9928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округ Курганской области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40152" y="6209931"/>
            <a:ext cx="504056" cy="64806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33558" y="-24153"/>
            <a:ext cx="89289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Варгашинского 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округа «Развитие автомобильных дорог Варгашинского муниципального округа Курганской области»</a:t>
            </a:r>
            <a:endParaRPr lang="ru-RU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15816" y="1268760"/>
            <a:ext cx="63727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67544" y="4437112"/>
            <a:ext cx="4680520" cy="151216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115616" y="4437112"/>
            <a:ext cx="36752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Объемы финансирования программы, (тыс. руб.)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30081763"/>
              </p:ext>
            </p:extLst>
          </p:nvPr>
        </p:nvGraphicFramePr>
        <p:xfrm>
          <a:off x="755575" y="5157192"/>
          <a:ext cx="4176465" cy="6480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32750"/>
                <a:gridCol w="1013434"/>
                <a:gridCol w="1013434"/>
                <a:gridCol w="1116847"/>
              </a:tblGrid>
              <a:tr h="3240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2027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64 070,9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64 471,9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68 530,9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197 073,7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</a:tbl>
          </a:graphicData>
        </a:graphic>
      </p:graphicFrame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3635896" y="1268760"/>
            <a:ext cx="525658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обеспечение сохранности существующей сети автомобильных дорог общего пользования местного значения, а также развитие и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совершенствование транспортной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инфраструктуры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513" name="Rectangle 1"/>
          <p:cNvSpPr>
            <a:spLocks noChangeArrowheads="1"/>
          </p:cNvSpPr>
          <p:nvPr/>
        </p:nvSpPr>
        <p:spPr bwMode="auto">
          <a:xfrm>
            <a:off x="179512" y="2924944"/>
            <a:ext cx="813690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9843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приведение в нормативное состояние к транспортно-эксплуатационным характеристикам автомобильных дорог общего пользования местного значения;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843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увеличение площади дорожной сети с усовершенствованным типом покрытия;</a:t>
            </a: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9843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обеспечение сохранности автомобильных дорог общего пользования местного значения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1516779890_dorog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908720"/>
            <a:ext cx="2527439" cy="1691278"/>
          </a:xfrm>
          <a:prstGeom prst="rect">
            <a:avLst/>
          </a:prstGeom>
        </p:spPr>
      </p:pic>
      <p:pic>
        <p:nvPicPr>
          <p:cNvPr id="15" name="Рисунок 14" descr="DqxdQE22IzQ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80485" y="4293097"/>
            <a:ext cx="3139987" cy="1901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74350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округ Курганской области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40152" y="6209931"/>
            <a:ext cx="504056" cy="64806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33558" y="-24153"/>
            <a:ext cx="89289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Муниципальная программа Варгашинского </a:t>
            </a: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округа «Формирование комфортной городской среды на территории Варгашинского муниципального округа Курганской области»</a:t>
            </a:r>
            <a:endParaRPr lang="ru-RU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91780" y="1083843"/>
            <a:ext cx="63727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2708920"/>
            <a:ext cx="8964488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повышение уровня благоустройства дворовых территорий;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повышение уровня благоустройства общественных территорий;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повышение уровня благоустройства объектов недвижимого (включая объекты незавершенного строительства) имущества и земельных участков, находящихся в собственности (пользований) юридических лиц и индивидуальных предпринимателей;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повышение уровня благоустройства индивидуальных жилых домов и земельных участков, предоставленных для их размещения;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04048" y="5013176"/>
            <a:ext cx="3882605" cy="106312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076056" y="5013176"/>
            <a:ext cx="36752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Объемы финансирования программы, (тыс. руб.)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30081763"/>
              </p:ext>
            </p:extLst>
          </p:nvPr>
        </p:nvGraphicFramePr>
        <p:xfrm>
          <a:off x="5076056" y="5589240"/>
          <a:ext cx="3785019" cy="426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59718"/>
                <a:gridCol w="941767"/>
                <a:gridCol w="941767"/>
                <a:gridCol w="941767"/>
              </a:tblGrid>
              <a:tr h="1931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2027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1726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11,0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11,0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</a:tbl>
          </a:graphicData>
        </a:graphic>
      </p:graphicFrame>
      <p:pic>
        <p:nvPicPr>
          <p:cNvPr id="11" name="Рисунок 10" descr="7kluxu9ypfbuumicq2j5xzks2zlhobb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052736"/>
            <a:ext cx="2376264" cy="1584176"/>
          </a:xfrm>
          <a:prstGeom prst="rect">
            <a:avLst/>
          </a:prstGeom>
        </p:spPr>
      </p:pic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3491880" y="971945"/>
            <a:ext cx="5472608" cy="1762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5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повышение качества и комфорта городской среды на территории Варгашинского муниципального округа Курганской области, включая формирование условий для беспрепятственного доступа инвалидов и других </a:t>
            </a:r>
            <a:r>
              <a:rPr kumimoji="0" lang="ru-RU" sz="155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маломобильных</a:t>
            </a:r>
            <a:r>
              <a:rPr kumimoji="0" lang="ru-RU" sz="155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групп населения к дворовым и общественным на территории Варгашинского муниципального округа Курганской области</a:t>
            </a:r>
            <a:endParaRPr kumimoji="0" lang="ru-RU" sz="155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9512" y="494116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повышение уровня вовлеченности заинтересованных граждан, организаций в реализацию мероприятий по благоустройству территории.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4350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округ Курганской области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2160" y="6302512"/>
            <a:ext cx="432048" cy="55548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7999"/>
            <a:ext cx="91440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Открытые информационные ресурсы</a:t>
            </a:r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502442" y="930424"/>
            <a:ext cx="8139113" cy="1418456"/>
          </a:xfrm>
          <a:prstGeom prst="round2Diag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Официальный сайт Администрации </a:t>
            </a:r>
            <a:r>
              <a:rPr lang="ru-RU" sz="24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Варгашинского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округа Курганской области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http://www.45</a:t>
            </a:r>
            <a:r>
              <a:rPr lang="ru-RU" sz="24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варгаши.рф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502443" y="2761130"/>
            <a:ext cx="8139113" cy="2972126"/>
          </a:xfrm>
          <a:prstGeom prst="round2Diag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- Брошюра </a:t>
            </a:r>
            <a:r>
              <a:rPr lang="ru-RU" alt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подготовлена Финансовым </a:t>
            </a:r>
            <a:r>
              <a:rPr lang="ru-RU" alt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управлением </a:t>
            </a:r>
            <a:r>
              <a:rPr lang="ru-RU" alt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Администрации Варгашинского </a:t>
            </a:r>
            <a:r>
              <a:rPr lang="ru-RU" alt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муниципального округа </a:t>
            </a:r>
            <a:r>
              <a:rPr lang="ru-RU" alt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Курганской области</a:t>
            </a:r>
          </a:p>
          <a:p>
            <a:pPr algn="ctr"/>
            <a:r>
              <a:rPr lang="ru-RU" alt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- ул.Социалистическая, 86,  </a:t>
            </a:r>
            <a:r>
              <a:rPr lang="ru-RU" alt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р.п. Варгаши,  641230</a:t>
            </a:r>
          </a:p>
          <a:p>
            <a:pPr algn="ctr">
              <a:buFontTx/>
              <a:buChar char="-"/>
            </a:pPr>
            <a:r>
              <a:rPr lang="ru-RU" alt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телефон </a:t>
            </a:r>
            <a:r>
              <a:rPr lang="ru-RU" alt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(8-35233) 2-06-45 </a:t>
            </a:r>
          </a:p>
          <a:p>
            <a:pPr algn="ctr">
              <a:buFontTx/>
              <a:buChar char="-"/>
            </a:pPr>
            <a:r>
              <a:rPr lang="ru-RU" alt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ru-RU" alt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Е</a:t>
            </a:r>
            <a:r>
              <a:rPr lang="fr-FR" alt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-mail:</a:t>
            </a:r>
            <a:r>
              <a:rPr lang="ru-RU" alt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raifo4503@mail.ru</a:t>
            </a:r>
            <a:endParaRPr lang="ru-RU" altLang="ru-RU" sz="2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809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округ Курганской области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68144" y="6209931"/>
            <a:ext cx="504056" cy="648069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0" y="188640"/>
            <a:ext cx="9143999" cy="7200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доходов бюджета Варгашинского муниципального округа Курганской области на 2025 год                     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942840" y="1016911"/>
            <a:ext cx="3312368" cy="47667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accent3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бюджета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31158" y="1484784"/>
            <a:ext cx="3000682" cy="72008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Собственные 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доходы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012160" y="1484784"/>
            <a:ext cx="3008687" cy="72008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Безвозмездные перечисления от других бюджетов бюджетной системы РФ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31159" y="2348880"/>
            <a:ext cx="2808311" cy="381642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Налог на доходы физических лиц –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147 400,0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от оказания платных услуг –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10 930,0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Штрафы, санкции, возмещения ущерба –1,1 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продажи </a:t>
            </a:r>
          </a:p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использования имущества –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8 750,0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Прочие доходы –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34 564,9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084168" y="2348880"/>
            <a:ext cx="2936679" cy="381642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СУБСИДИИ 87 052,8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СУБВЕНЦИИ 224 887,1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ДОТАЦИИ 283 886,0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ИНЫЕ МЕЖБЮДЖЕТНЫЕ ТРАНСФЕРТЫ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14 727,9</a:t>
            </a:r>
          </a:p>
        </p:txBody>
      </p:sp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xmlns="" val="303523190"/>
              </p:ext>
            </p:extLst>
          </p:nvPr>
        </p:nvGraphicFramePr>
        <p:xfrm>
          <a:off x="2967945" y="1412776"/>
          <a:ext cx="3195376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3215659" y="5018083"/>
            <a:ext cx="216024" cy="216024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215659" y="5517232"/>
            <a:ext cx="216024" cy="21602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320270" y="4996083"/>
            <a:ext cx="2232248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Собственные доходы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399931" y="5481228"/>
            <a:ext cx="2828668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Безвозмездные перечисления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7445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округ Курганской области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68144" y="6209931"/>
            <a:ext cx="504056" cy="64806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79512" y="260648"/>
            <a:ext cx="8964488" cy="7754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Параметры бюджета Варгашинского муниципального округа </a:t>
            </a:r>
          </a:p>
          <a:p>
            <a:pPr algn="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54269" y="903680"/>
            <a:ext cx="7848871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РАСХОДЫ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ДЕФИЦИТ/ПРОФИЦИТ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расходы превышают доходы складывается дефицит,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они меньше доходов –профицит</a:t>
            </a:r>
          </a:p>
        </p:txBody>
      </p:sp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21835897"/>
              </p:ext>
            </p:extLst>
          </p:nvPr>
        </p:nvGraphicFramePr>
        <p:xfrm>
          <a:off x="539552" y="1916832"/>
          <a:ext cx="7963588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75433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округ Курганской области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68144" y="6209931"/>
            <a:ext cx="504056" cy="64806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3501008"/>
            <a:ext cx="729093" cy="69289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27784" y="3501008"/>
            <a:ext cx="729093" cy="6837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35896" y="3501008"/>
            <a:ext cx="729093" cy="68436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3501008"/>
            <a:ext cx="729093" cy="68379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08104" y="3501008"/>
            <a:ext cx="729093" cy="6837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44208" y="3501008"/>
            <a:ext cx="729093" cy="68436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80312" y="3501008"/>
            <a:ext cx="729093" cy="68436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44408" y="3501008"/>
            <a:ext cx="729092" cy="692898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-180528" y="4437112"/>
            <a:ext cx="190230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01«Общегосудар-ственные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вопросы»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101 932,4тыс.руб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Прямая соединительная линия 15"/>
          <p:cNvCxnSpPr>
            <a:stCxn id="2" idx="2"/>
          </p:cNvCxnSpPr>
          <p:nvPr/>
        </p:nvCxnSpPr>
        <p:spPr>
          <a:xfrm rot="16200000" flipH="1">
            <a:off x="613754" y="4340234"/>
            <a:ext cx="323790" cy="311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611560" y="4581128"/>
            <a:ext cx="1624875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195736" y="5085184"/>
            <a:ext cx="1584176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03«Национальная безопасность и правоохранительная деятельность»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50 169,6 тыс.руб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5" name="Прямая соединительная линия 24"/>
          <p:cNvCxnSpPr>
            <a:stCxn id="6" idx="2"/>
          </p:cNvCxnSpPr>
          <p:nvPr/>
        </p:nvCxnSpPr>
        <p:spPr>
          <a:xfrm flipH="1">
            <a:off x="2992330" y="4184800"/>
            <a:ext cx="1" cy="8922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3275856" y="4365104"/>
            <a:ext cx="1584175" cy="6548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04«Национальная экономика»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70 179,8 тыс.руб.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9" name="Прямая соединительная линия 28"/>
          <p:cNvCxnSpPr>
            <a:stCxn id="7" idx="2"/>
            <a:endCxn id="27" idx="0"/>
          </p:cNvCxnSpPr>
          <p:nvPr/>
        </p:nvCxnSpPr>
        <p:spPr>
          <a:xfrm rot="16200000" flipH="1">
            <a:off x="3944328" y="4241487"/>
            <a:ext cx="179731" cy="675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Прямоугольник 33"/>
          <p:cNvSpPr/>
          <p:nvPr/>
        </p:nvSpPr>
        <p:spPr>
          <a:xfrm>
            <a:off x="4139952" y="5229200"/>
            <a:ext cx="1687682" cy="8734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05«Жилищно-коммунальное хозяйство»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24 421,5 тыс.руб.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6" name="Прямая соединительная линия 35"/>
          <p:cNvCxnSpPr>
            <a:stCxn id="8" idx="2"/>
          </p:cNvCxnSpPr>
          <p:nvPr/>
        </p:nvCxnSpPr>
        <p:spPr>
          <a:xfrm rot="5400000">
            <a:off x="4484102" y="4632739"/>
            <a:ext cx="900384" cy="45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5076056" y="4437112"/>
            <a:ext cx="1807007" cy="4697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07«Образование»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449 993,8 тыс.руб.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0" name="Прямая соединительная линия 39"/>
          <p:cNvCxnSpPr>
            <a:endCxn id="38" idx="0"/>
          </p:cNvCxnSpPr>
          <p:nvPr/>
        </p:nvCxnSpPr>
        <p:spPr>
          <a:xfrm rot="16200000" flipH="1">
            <a:off x="5870398" y="4327949"/>
            <a:ext cx="216023" cy="23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Прямоугольник 41"/>
          <p:cNvSpPr/>
          <p:nvPr/>
        </p:nvSpPr>
        <p:spPr>
          <a:xfrm>
            <a:off x="5868144" y="5373216"/>
            <a:ext cx="1728192" cy="7086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08«Культура, кинематография»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83 799,3 тыс.руб.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4" name="Прямая соединительная линия 43"/>
          <p:cNvCxnSpPr>
            <a:stCxn id="10" idx="2"/>
            <a:endCxn id="42" idx="0"/>
          </p:cNvCxnSpPr>
          <p:nvPr/>
        </p:nvCxnSpPr>
        <p:spPr>
          <a:xfrm rot="5400000">
            <a:off x="6176577" y="4741037"/>
            <a:ext cx="1187843" cy="765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>
            <a:off x="6588224" y="4581128"/>
            <a:ext cx="1690017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10«Социальная политика»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17 923,2 тыс.руб.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7568837" y="5589240"/>
            <a:ext cx="1575163" cy="5804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11«Физическая культура и спорт»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13 326,6 тыс.руб.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7" name="Прямая соединительная линия 56"/>
          <p:cNvCxnSpPr>
            <a:stCxn id="12" idx="2"/>
            <a:endCxn id="55" idx="0"/>
          </p:cNvCxnSpPr>
          <p:nvPr/>
        </p:nvCxnSpPr>
        <p:spPr>
          <a:xfrm rot="5400000">
            <a:off x="7785020" y="4765306"/>
            <a:ext cx="1395334" cy="2525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502939" y="0"/>
            <a:ext cx="813812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 Варгашинского муниципального округа</a:t>
            </a:r>
          </a:p>
          <a:p>
            <a:pPr algn="ctr"/>
            <a:r>
              <a:rPr lang="ru-RU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на 2025 год</a:t>
            </a:r>
            <a:endParaRPr lang="ru-RU" sz="2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-11765" y="2885243"/>
            <a:ext cx="9144001" cy="4044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Разделы классификации расходов бюджета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16860" y="523220"/>
            <a:ext cx="9144000" cy="9913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 – выплачиваемые из бюджета денежные средства, за исключением  средств, являющихся источниками финансирования дефицита бюджета.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1" y="1679142"/>
            <a:ext cx="9132235" cy="10646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расходов осуществляется в соответствии с расходными обязательствами, обусловленными установленным законодательством разграничением полномочий, исполнение которых должно происходить в очередном финансовом году за счет средств соответствующих бюджетов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3" name="Прямая соединительная линия 112"/>
          <p:cNvCxnSpPr>
            <a:stCxn id="11" idx="2"/>
            <a:endCxn id="49" idx="0"/>
          </p:cNvCxnSpPr>
          <p:nvPr/>
        </p:nvCxnSpPr>
        <p:spPr>
          <a:xfrm rot="5400000">
            <a:off x="7391169" y="4227437"/>
            <a:ext cx="395755" cy="3116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Прямоугольник 122"/>
          <p:cNvSpPr/>
          <p:nvPr/>
        </p:nvSpPr>
        <p:spPr>
          <a:xfrm>
            <a:off x="263893" y="1967509"/>
            <a:ext cx="5159830" cy="13221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0" name="Рисунок 49" descr="kisspng-military-soldier-marines-clip-art-army-5c3fcefbec0b15.5859138215476856279668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475656" y="3501008"/>
            <a:ext cx="890609" cy="692696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539552" y="5373216"/>
            <a:ext cx="17281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02 «Национальная безопасность»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453,6 тыс.руб.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3" name="Прямая соединительная линия 52"/>
          <p:cNvCxnSpPr/>
          <p:nvPr/>
        </p:nvCxnSpPr>
        <p:spPr>
          <a:xfrm rot="5400000">
            <a:off x="1187624" y="4797152"/>
            <a:ext cx="11521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543764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округ Курганской области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2160" y="6209931"/>
            <a:ext cx="504056" cy="648069"/>
          </a:xfrm>
          <a:prstGeom prst="rect">
            <a:avLst/>
          </a:prstGeom>
        </p:spPr>
      </p:pic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870144980"/>
              </p:ext>
            </p:extLst>
          </p:nvPr>
        </p:nvGraphicFramePr>
        <p:xfrm>
          <a:off x="0" y="1844823"/>
          <a:ext cx="7596336" cy="43204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Скругленный прямоугольник 1"/>
          <p:cNvSpPr/>
          <p:nvPr/>
        </p:nvSpPr>
        <p:spPr>
          <a:xfrm>
            <a:off x="0" y="-1793"/>
            <a:ext cx="9144000" cy="9144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 Варгашинского муниципального округа Курганской области</a:t>
            </a:r>
            <a:endParaRPr lang="ru-RU" sz="25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811560"/>
            <a:ext cx="91440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Ожидаемое исполнение бюджета Варгашинского района по расходам на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2024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–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1 020 155,8 тыс.руб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Общий  объем  расходов  бюджета  в 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2025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году  составит  – 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812 199,8 тыс.руб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в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2026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году –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724 021,5 тыс.руб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в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2027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726 930,9 тыс.руб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5769260"/>
            <a:ext cx="5328592" cy="3060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Расходы, тыс. руб.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58501" y="2375023"/>
            <a:ext cx="2267743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Ожидаемое исполнение за 2024 год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76257" y="2951087"/>
            <a:ext cx="2242899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на 2025 год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851413" y="4221088"/>
            <a:ext cx="2267743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на 2027 год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58501" y="3589995"/>
            <a:ext cx="2260655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на 2026 год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259632" y="1988840"/>
            <a:ext cx="1152128" cy="4581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1 020 155,8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220072" y="3140968"/>
            <a:ext cx="914400" cy="4581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726 930,9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452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237313"/>
            <a:ext cx="9144000" cy="620688"/>
          </a:xfrm>
          <a:prstGeom prst="rect">
            <a:avLst/>
          </a:prstGeom>
          <a:solidFill>
            <a:srgbClr val="F8974E"/>
          </a:solidFill>
          <a:ln>
            <a:solidFill>
              <a:srgbClr val="F897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Варгашинский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муниципальный округ Курганской области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40152" y="6209931"/>
            <a:ext cx="504056" cy="648069"/>
          </a:xfrm>
          <a:prstGeom prst="rect">
            <a:avLst/>
          </a:prstGeom>
        </p:spPr>
      </p:pic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211514978"/>
              </p:ext>
            </p:extLst>
          </p:nvPr>
        </p:nvGraphicFramePr>
        <p:xfrm>
          <a:off x="0" y="1772816"/>
          <a:ext cx="9144000" cy="43924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0" y="0"/>
            <a:ext cx="9144000" cy="980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расходов бюджета Варгашинского муниципального округа Курганской области </a:t>
            </a:r>
          </a:p>
          <a:p>
            <a:pPr algn="r"/>
            <a:r>
              <a:rPr lang="ru-RU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тыс.руб.</a:t>
            </a:r>
            <a:endParaRPr lang="ru-RU" sz="15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914400"/>
            <a:ext cx="9144000" cy="9304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Ведомственная классификация показывает конкретных получателей бюджетных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расходов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Ведомственный признак позволяет выделить в каждой группе расходов соответствующее ведомство, получающее бюджетные ассигнования. </a:t>
            </a:r>
          </a:p>
        </p:txBody>
      </p:sp>
    </p:spTree>
    <p:extLst>
      <p:ext uri="{BB962C8B-B14F-4D97-AF65-F5344CB8AC3E}">
        <p14:creationId xmlns:p14="http://schemas.microsoft.com/office/powerpoint/2010/main" xmlns="" val="5700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6389</TotalTime>
  <Words>5531</Words>
  <Application>Microsoft Office PowerPoint</Application>
  <PresentationFormat>Экран (4:3)</PresentationFormat>
  <Paragraphs>770</Paragraphs>
  <Slides>42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Тема Office</vt:lpstr>
      <vt:lpstr>Бюджет для граждан</vt:lpstr>
      <vt:lpstr>Что такое бюджет?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Викторовна Тихонова</dc:creator>
  <cp:lastModifiedBy>admin</cp:lastModifiedBy>
  <cp:revision>618</cp:revision>
  <dcterms:created xsi:type="dcterms:W3CDTF">2018-11-28T03:25:29Z</dcterms:created>
  <dcterms:modified xsi:type="dcterms:W3CDTF">2024-12-16T09:09:41Z</dcterms:modified>
</cp:coreProperties>
</file>