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7" r:id="rId5"/>
    <p:sldId id="259" r:id="rId6"/>
    <p:sldId id="261" r:id="rId7"/>
    <p:sldId id="264" r:id="rId8"/>
    <p:sldId id="265" r:id="rId9"/>
    <p:sldId id="260" r:id="rId10"/>
    <p:sldId id="266" r:id="rId11"/>
    <p:sldId id="267" r:id="rId12"/>
    <p:sldId id="269" r:id="rId13"/>
    <p:sldId id="279" r:id="rId14"/>
    <p:sldId id="281" r:id="rId15"/>
    <p:sldId id="273" r:id="rId16"/>
    <p:sldId id="274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1" r:id="rId37"/>
    <p:sldId id="280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E2F7"/>
    <a:srgbClr val="C134D8"/>
    <a:srgbClr val="7EF0B2"/>
    <a:srgbClr val="F8974E"/>
    <a:srgbClr val="F4C1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2" autoAdjust="0"/>
  </p:normalViewPr>
  <p:slideViewPr>
    <p:cSldViewPr>
      <p:cViewPr>
        <p:scale>
          <a:sx n="90" d="100"/>
          <a:sy n="90" d="100"/>
        </p:scale>
        <p:origin x="-594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569196716340399E-2"/>
          <c:y val="9.0730608642044491E-2"/>
          <c:w val="0.86095975503062117"/>
          <c:h val="0.89814814814814814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8.39348715425247E-2"/>
                  <c:y val="1.3074104690915205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</a:t>
                    </a:r>
                    <a:r>
                      <a: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2%</a:t>
                    </a:r>
                    <a:endPara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5285958378652215E-2"/>
                  <c:y val="-1.797054517177604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</a:t>
                    </a:r>
                    <a:r>
                      <a: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%</a:t>
                    </a:r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8</a:t>
                    </a:r>
                    <a:r>
                      <a: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5</a:t>
                    </a:r>
                    <a:r>
                      <a: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%</a:t>
                    </a:r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val>
            <c:numRef>
              <c:f>Лист1!$B$19:$B$21</c:f>
              <c:numCache>
                <c:formatCode>0%</c:formatCode>
                <c:ptCount val="3"/>
                <c:pt idx="0">
                  <c:v>0.12</c:v>
                </c:pt>
                <c:pt idx="1">
                  <c:v>0.04</c:v>
                </c:pt>
                <c:pt idx="2">
                  <c:v>0.84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569196716340399E-2"/>
          <c:y val="9.0730608642044491E-2"/>
          <c:w val="0.86095975503062117"/>
          <c:h val="0.89814814814814814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8.39348715425247E-2"/>
                  <c:y val="1.307410469091520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</a:t>
                    </a:r>
                    <a:r>
                      <a: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5285958378652215E-2"/>
                  <c:y val="-1.79705451717760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8</a:t>
                    </a:r>
                    <a:r>
                      <a: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0</a:t>
                    </a:r>
                    <a:r>
                      <a: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val>
            <c:numRef>
              <c:f>Лист1!$B$19:$B$21</c:f>
              <c:numCache>
                <c:formatCode>0%</c:formatCode>
                <c:ptCount val="3"/>
                <c:pt idx="0">
                  <c:v>0.12</c:v>
                </c:pt>
                <c:pt idx="1">
                  <c:v>0.04</c:v>
                </c:pt>
                <c:pt idx="2">
                  <c:v>0.84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569196716340399E-2"/>
          <c:y val="9.0730608642044491E-2"/>
          <c:w val="0.86095975503062117"/>
          <c:h val="0.89814814814814814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8.39348715425247E-2"/>
                  <c:y val="1.307410469091520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</a:t>
                    </a:r>
                    <a:r>
                      <a: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8%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5285958378652215E-2"/>
                  <c:y val="-1.79705451717760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78</a:t>
                    </a:r>
                    <a:r>
                      <a: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val>
            <c:numRef>
              <c:f>Лист1!$B$19:$B$21</c:f>
              <c:numCache>
                <c:formatCode>0%</c:formatCode>
                <c:ptCount val="3"/>
                <c:pt idx="0">
                  <c:v>0.12</c:v>
                </c:pt>
                <c:pt idx="1">
                  <c:v>0.04</c:v>
                </c:pt>
                <c:pt idx="2">
                  <c:v>0.84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435185185185186"/>
          <c:y val="0.16250000000000001"/>
          <c:w val="0.77314814814814814"/>
          <c:h val="0.691666666666666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explosion val="0"/>
          </c:dPt>
          <c:dLbls>
            <c:dLbl>
              <c:idx val="0"/>
              <c:layout>
                <c:manualLayout>
                  <c:x val="2.6837217278968109E-2"/>
                  <c:y val="-2.595112888691381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
</a:t>
                    </a:r>
                    <a:r>
                      <a:rPr lang="en-US" dirty="0" smtClean="0">
                        <a:solidFill>
                          <a:schemeClr val="accent1"/>
                        </a:solidFill>
                      </a:rPr>
                      <a:t>1</a:t>
                    </a:r>
                    <a:r>
                      <a:rPr lang="ru-RU" dirty="0" smtClean="0">
                        <a:solidFill>
                          <a:schemeClr val="accent1"/>
                        </a:solidFill>
                      </a:rPr>
                      <a:t>5</a:t>
                    </a:r>
                    <a:r>
                      <a:rPr lang="en-US" dirty="0" smtClean="0">
                        <a:solidFill>
                          <a:schemeClr val="accent1"/>
                        </a:solidFill>
                      </a:rPr>
                      <a:t>%</a:t>
                    </a:r>
                    <a:endParaRPr lang="en-US" dirty="0">
                      <a:solidFill>
                        <a:schemeClr val="accent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2.5719050743657042E-2"/>
                  <c:y val="-4.6249999999999999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2"/>
                        </a:solidFill>
                      </a:rPr>
                      <a:t>
</a:t>
                    </a:r>
                    <a:r>
                      <a:rPr lang="en-US" b="1" dirty="0" smtClean="0">
                        <a:solidFill>
                          <a:schemeClr val="accent2"/>
                        </a:solidFill>
                      </a:rPr>
                      <a:t>8</a:t>
                    </a:r>
                    <a:r>
                      <a:rPr lang="ru-RU" b="1" dirty="0" smtClean="0">
                        <a:solidFill>
                          <a:schemeClr val="accent2"/>
                        </a:solidFill>
                      </a:rPr>
                      <a:t>5</a:t>
                    </a:r>
                    <a:r>
                      <a:rPr lang="en-US" b="1" dirty="0" smtClean="0">
                        <a:solidFill>
                          <a:schemeClr val="accent2"/>
                        </a:solidFill>
                      </a:rPr>
                      <a:t>%</a:t>
                    </a:r>
                    <a:endParaRPr lang="en-US" dirty="0">
                      <a:solidFill>
                        <a:schemeClr val="accent2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 formatCode="#,##0">
                  <c:v>59343</c:v>
                </c:pt>
                <c:pt idx="1">
                  <c:v>352030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'1'!$A$2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1895170870215785E-3"/>
                  <c:y val="-2.67159709527224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3.27890335417276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5947585435107893E-3"/>
                  <c:y val="-2.13849976265263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'1'!$B$1:$D$1</c:f>
              <c:strCache>
                <c:ptCount val="3"/>
                <c:pt idx="0">
                  <c:v>2017 год (фактическое исполнение)</c:v>
                </c:pt>
                <c:pt idx="1">
                  <c:v>2018 год (ожидаемое исполнение)</c:v>
                </c:pt>
                <c:pt idx="2">
                  <c:v>2019 год (прогноз)</c:v>
                </c:pt>
              </c:strCache>
            </c:strRef>
          </c:cat>
          <c:val>
            <c:numRef>
              <c:f>'1'!$B$2:$D$2</c:f>
              <c:numCache>
                <c:formatCode>#,##0.0</c:formatCode>
                <c:ptCount val="3"/>
                <c:pt idx="0">
                  <c:v>469163.7</c:v>
                </c:pt>
                <c:pt idx="1">
                  <c:v>508695.7</c:v>
                </c:pt>
                <c:pt idx="2">
                  <c:v>484068.4</c:v>
                </c:pt>
              </c:numCache>
            </c:numRef>
          </c:val>
        </c:ser>
        <c:ser>
          <c:idx val="1"/>
          <c:order val="1"/>
          <c:tx>
            <c:strRef>
              <c:f>'1'!$A$3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7457517892688575E-2"/>
                  <c:y val="-2.1552655765521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3993139775689101E-2"/>
                  <c:y val="-1.9062528405934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7614231173184753E-2"/>
                  <c:y val="-2.1364292856349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'1'!$B$1:$D$1</c:f>
              <c:strCache>
                <c:ptCount val="3"/>
                <c:pt idx="0">
                  <c:v>2017 год (фактическое исполнение)</c:v>
                </c:pt>
                <c:pt idx="1">
                  <c:v>2018 год (ожидаемое исполнение)</c:v>
                </c:pt>
                <c:pt idx="2">
                  <c:v>2019 год (прогноз)</c:v>
                </c:pt>
              </c:strCache>
            </c:strRef>
          </c:cat>
          <c:val>
            <c:numRef>
              <c:f>'1'!$B$3:$D$3</c:f>
              <c:numCache>
                <c:formatCode>#,##0.0</c:formatCode>
                <c:ptCount val="3"/>
                <c:pt idx="0">
                  <c:v>472239.7</c:v>
                </c:pt>
                <c:pt idx="1">
                  <c:v>509906.7</c:v>
                </c:pt>
                <c:pt idx="2">
                  <c:v>484068.4</c:v>
                </c:pt>
              </c:numCache>
            </c:numRef>
          </c:val>
        </c:ser>
        <c:ser>
          <c:idx val="2"/>
          <c:order val="2"/>
          <c:tx>
            <c:strRef>
              <c:f>'1'!$A$4</c:f>
              <c:strCache>
                <c:ptCount val="1"/>
                <c:pt idx="0">
                  <c:v>Дефицит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862632773066614E-2"/>
                  <c:y val="-2.56537152437607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181052058444008E-2"/>
                  <c:y val="-2.88604296492308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07184952310441E-2"/>
                  <c:y val="-3.0283251355909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'1'!$B$1:$D$1</c:f>
              <c:strCache>
                <c:ptCount val="3"/>
                <c:pt idx="0">
                  <c:v>2017 год (фактическое исполнение)</c:v>
                </c:pt>
                <c:pt idx="1">
                  <c:v>2018 год (ожидаемое исполнение)</c:v>
                </c:pt>
                <c:pt idx="2">
                  <c:v>2019 год (прогноз)</c:v>
                </c:pt>
              </c:strCache>
            </c:strRef>
          </c:cat>
          <c:val>
            <c:numRef>
              <c:f>'1'!$B$4:$D$4</c:f>
              <c:numCache>
                <c:formatCode>#,##0.0</c:formatCode>
                <c:ptCount val="3"/>
                <c:pt idx="0">
                  <c:v>3076</c:v>
                </c:pt>
                <c:pt idx="1">
                  <c:v>1211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4806784"/>
        <c:axId val="34824960"/>
        <c:axId val="0"/>
      </c:bar3DChart>
      <c:catAx>
        <c:axId val="348067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4824960"/>
        <c:crosses val="autoZero"/>
        <c:auto val="1"/>
        <c:lblAlgn val="ctr"/>
        <c:lblOffset val="100"/>
        <c:noMultiLvlLbl val="0"/>
      </c:catAx>
      <c:valAx>
        <c:axId val="34824960"/>
        <c:scaling>
          <c:orientation val="minMax"/>
          <c:max val="500000"/>
          <c:min val="0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4806784"/>
        <c:crosses val="autoZero"/>
        <c:crossBetween val="between"/>
        <c:majorUnit val="100000"/>
        <c:minorUnit val="10000"/>
      </c:valAx>
    </c:plotArea>
    <c:legend>
      <c:legendPos val="r"/>
      <c:layout/>
      <c:overlay val="0"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172464198529397"/>
          <c:y val="5.1400526932070756E-2"/>
          <c:w val="0.69288779527559052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spPr>
            <a:ln>
              <a:solidFill>
                <a:srgbClr val="00B05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3"/>
            <c:invertIfNegative val="0"/>
            <c:bubble3D val="0"/>
            <c:spPr>
              <a:solidFill>
                <a:srgbClr val="77E2F7"/>
              </a:solidFill>
              <a:ln>
                <a:solidFill>
                  <a:srgbClr val="77E2F7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val>
            <c:numRef>
              <c:f>'4'!$B$2:$E$2</c:f>
              <c:numCache>
                <c:formatCode>#,##0.0</c:formatCode>
                <c:ptCount val="4"/>
                <c:pt idx="0">
                  <c:v>509906.7</c:v>
                </c:pt>
                <c:pt idx="1">
                  <c:v>484068.4</c:v>
                </c:pt>
                <c:pt idx="2">
                  <c:v>384558.6</c:v>
                </c:pt>
                <c:pt idx="3">
                  <c:v>365817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488384"/>
        <c:axId val="43489920"/>
      </c:barChart>
      <c:catAx>
        <c:axId val="43488384"/>
        <c:scaling>
          <c:orientation val="minMax"/>
        </c:scaling>
        <c:delete val="1"/>
        <c:axPos val="b"/>
        <c:majorTickMark val="out"/>
        <c:minorTickMark val="none"/>
        <c:tickLblPos val="nextTo"/>
        <c:crossAx val="43489920"/>
        <c:crosses val="autoZero"/>
        <c:auto val="1"/>
        <c:lblAlgn val="ctr"/>
        <c:lblOffset val="100"/>
        <c:noMultiLvlLbl val="0"/>
      </c:catAx>
      <c:valAx>
        <c:axId val="43489920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200" b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434883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'5'!$B$1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'5'!$A$2:$A$5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'5'!$B$2:$B$5</c:f>
              <c:numCache>
                <c:formatCode>#,##0</c:formatCode>
                <c:ptCount val="4"/>
                <c:pt idx="0">
                  <c:v>31694.799999999999</c:v>
                </c:pt>
                <c:pt idx="1">
                  <c:v>32255.200000000001</c:v>
                </c:pt>
                <c:pt idx="2">
                  <c:v>23420.7</c:v>
                </c:pt>
                <c:pt idx="3">
                  <c:v>22822.7</c:v>
                </c:pt>
              </c:numCache>
            </c:numRef>
          </c:val>
        </c:ser>
        <c:ser>
          <c:idx val="1"/>
          <c:order val="1"/>
          <c:tx>
            <c:strRef>
              <c:f>'5'!$C$1</c:f>
              <c:strCache>
                <c:ptCount val="1"/>
                <c:pt idx="0">
                  <c:v>Национальная экономика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0"/>
                  <c:y val="-1.1157599482006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-3.71919982733541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'5'!$A$2:$A$5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'5'!$C$2:$C$5</c:f>
              <c:numCache>
                <c:formatCode>#,##0</c:formatCode>
                <c:ptCount val="4"/>
                <c:pt idx="0">
                  <c:v>25677.4</c:v>
                </c:pt>
                <c:pt idx="1">
                  <c:v>24769.4</c:v>
                </c:pt>
                <c:pt idx="2">
                  <c:v>2978.9</c:v>
                </c:pt>
                <c:pt idx="3">
                  <c:v>3386.9</c:v>
                </c:pt>
              </c:numCache>
            </c:numRef>
          </c:val>
        </c:ser>
        <c:ser>
          <c:idx val="2"/>
          <c:order val="2"/>
          <c:tx>
            <c:strRef>
              <c:f>'5'!$D$1</c:f>
              <c:strCache>
                <c:ptCount val="1"/>
                <c:pt idx="0">
                  <c:v>Образование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'5'!$A$2:$A$5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'5'!$D$2:$D$5</c:f>
              <c:numCache>
                <c:formatCode>#,##0</c:formatCode>
                <c:ptCount val="4"/>
                <c:pt idx="0">
                  <c:v>308097.90000000002</c:v>
                </c:pt>
                <c:pt idx="1">
                  <c:v>296986</c:v>
                </c:pt>
                <c:pt idx="2">
                  <c:v>248010.2</c:v>
                </c:pt>
                <c:pt idx="3">
                  <c:v>246050.3</c:v>
                </c:pt>
              </c:numCache>
            </c:numRef>
          </c:val>
        </c:ser>
        <c:ser>
          <c:idx val="3"/>
          <c:order val="3"/>
          <c:tx>
            <c:strRef>
              <c:f>'5'!$E$1</c:f>
              <c:strCache>
                <c:ptCount val="1"/>
                <c:pt idx="0">
                  <c:v>Культура, кинематография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'5'!$A$2:$A$5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'5'!$E$2:$E$5</c:f>
              <c:numCache>
                <c:formatCode>#,##0</c:formatCode>
                <c:ptCount val="4"/>
                <c:pt idx="0">
                  <c:v>59860</c:v>
                </c:pt>
                <c:pt idx="1">
                  <c:v>53031.9</c:v>
                </c:pt>
                <c:pt idx="2">
                  <c:v>30100</c:v>
                </c:pt>
                <c:pt idx="3">
                  <c:v>30100</c:v>
                </c:pt>
              </c:numCache>
            </c:numRef>
          </c:val>
        </c:ser>
        <c:ser>
          <c:idx val="4"/>
          <c:order val="4"/>
          <c:tx>
            <c:strRef>
              <c:f>'5'!$F$1</c:f>
              <c:strCache>
                <c:ptCount val="1"/>
                <c:pt idx="0">
                  <c:v>Социальная политика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'5'!$A$2:$A$5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'5'!$F$2:$F$5</c:f>
              <c:numCache>
                <c:formatCode>#,##0</c:formatCode>
                <c:ptCount val="4"/>
                <c:pt idx="0">
                  <c:v>22810.400000000001</c:v>
                </c:pt>
                <c:pt idx="1">
                  <c:v>18239.5</c:v>
                </c:pt>
                <c:pt idx="2">
                  <c:v>18243.5</c:v>
                </c:pt>
                <c:pt idx="3">
                  <c:v>17990.5</c:v>
                </c:pt>
              </c:numCache>
            </c:numRef>
          </c:val>
        </c:ser>
        <c:ser>
          <c:idx val="5"/>
          <c:order val="5"/>
          <c:tx>
            <c:strRef>
              <c:f>'5'!$G$1</c:f>
              <c:strCache>
                <c:ptCount val="1"/>
                <c:pt idx="0">
                  <c:v>Остальные расходы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</c:spPr>
          <c:invertIfNegative val="0"/>
          <c:dLbls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'5'!$A$2:$A$5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'5'!$G$2:$G$5</c:f>
              <c:numCache>
                <c:formatCode>#,##0</c:formatCode>
                <c:ptCount val="4"/>
                <c:pt idx="0">
                  <c:v>61766.2</c:v>
                </c:pt>
                <c:pt idx="1">
                  <c:v>58786.400000000001</c:v>
                </c:pt>
                <c:pt idx="2">
                  <c:v>61805.3</c:v>
                </c:pt>
                <c:pt idx="3">
                  <c:v>45466.6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8"/>
        <c:gapDepth val="6"/>
        <c:shape val="box"/>
        <c:axId val="42011648"/>
        <c:axId val="42046208"/>
        <c:axId val="0"/>
      </c:bar3DChart>
      <c:catAx>
        <c:axId val="420116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42046208"/>
        <c:crosses val="autoZero"/>
        <c:auto val="1"/>
        <c:lblAlgn val="ctr"/>
        <c:lblOffset val="100"/>
        <c:noMultiLvlLbl val="0"/>
      </c:catAx>
      <c:valAx>
        <c:axId val="4204620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4201164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0.8735</cdr:x>
      <cdr:y>0.16438</cdr:y>
    </cdr:from>
    <cdr:to>
      <cdr:x>0.90194</cdr:x>
      <cdr:y>0.21438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6635388" y="710220"/>
          <a:ext cx="216025" cy="21602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rgbClr val="00B050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0.8735</cdr:x>
      <cdr:y>0.29772</cdr:y>
    </cdr:from>
    <cdr:to>
      <cdr:x>0.90194</cdr:x>
      <cdr:y>0.34772</cdr:y>
    </cdr:to>
    <cdr:sp macro="" textlink="">
      <cdr:nvSpPr>
        <cdr:cNvPr id="3" name="Скругленный прямоугольник 2"/>
        <cdr:cNvSpPr/>
      </cdr:nvSpPr>
      <cdr:spPr>
        <a:xfrm xmlns:a="http://schemas.openxmlformats.org/drawingml/2006/main">
          <a:off x="6635389" y="1286284"/>
          <a:ext cx="216024" cy="216024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tx2">
            <a:lumMod val="60000"/>
            <a:lumOff val="4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0.8735</cdr:x>
      <cdr:y>0.4456</cdr:y>
    </cdr:from>
    <cdr:to>
      <cdr:x>0.90194</cdr:x>
      <cdr:y>0.4956</cdr:y>
    </cdr:to>
    <cdr:sp macro="" textlink="">
      <cdr:nvSpPr>
        <cdr:cNvPr id="4" name="Скругленный прямоугольник 3"/>
        <cdr:cNvSpPr/>
      </cdr:nvSpPr>
      <cdr:spPr>
        <a:xfrm xmlns:a="http://schemas.openxmlformats.org/drawingml/2006/main">
          <a:off x="6635389" y="1925192"/>
          <a:ext cx="216024" cy="216024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2">
            <a:lumMod val="60000"/>
            <a:lumOff val="4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0.87443</cdr:x>
      <cdr:y>0.59167</cdr:y>
    </cdr:from>
    <cdr:to>
      <cdr:x>0.90287</cdr:x>
      <cdr:y>0.64167</cdr:y>
    </cdr:to>
    <cdr:sp macro="" textlink="">
      <cdr:nvSpPr>
        <cdr:cNvPr id="5" name="Скругленный прямоугольник 4"/>
        <cdr:cNvSpPr/>
      </cdr:nvSpPr>
      <cdr:spPr>
        <a:xfrm xmlns:a="http://schemas.openxmlformats.org/drawingml/2006/main">
          <a:off x="6642477" y="2556285"/>
          <a:ext cx="216024" cy="21602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77E2F7"/>
        </a:solidFill>
        <a:ln xmlns:a="http://schemas.openxmlformats.org/drawingml/2006/main">
          <a:solidFill>
            <a:srgbClr val="77E2F7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0.51656</cdr:x>
      <cdr:y>0.25003</cdr:y>
    </cdr:from>
    <cdr:to>
      <cdr:x>0.63693</cdr:x>
      <cdr:y>0.35608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3923928" y="1080235"/>
          <a:ext cx="914400" cy="4581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384 558,6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0.34119</cdr:x>
      <cdr:y>0.1187</cdr:y>
    </cdr:from>
    <cdr:to>
      <cdr:x>0.46156</cdr:x>
      <cdr:y>0.22475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2591780" y="512858"/>
          <a:ext cx="914400" cy="4581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484 068,4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087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13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15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406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074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149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97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223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385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510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805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88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45.mchs.gov.ru/upload/resize_cache/iblock/9bd/360_360_0/9bdfcce181f3aeb273483aba3c7c48a4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97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92080" y="1628800"/>
            <a:ext cx="3166120" cy="158417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3466456"/>
            <a:ext cx="4032448" cy="1587079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проекту решения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районной Думы «О бюджете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на 2019 год и на плановый период 2020 и 2021 годов»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2817"/>
            <a:ext cx="4535487" cy="338727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0105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80" y="3492434"/>
            <a:ext cx="729093" cy="6928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690" y="3501256"/>
            <a:ext cx="729093" cy="6840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221" y="3492434"/>
            <a:ext cx="729093" cy="6837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492434"/>
            <a:ext cx="729093" cy="6843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492434"/>
            <a:ext cx="729093" cy="6837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81" y="3501540"/>
            <a:ext cx="729093" cy="6837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523" y="3491861"/>
            <a:ext cx="729093" cy="68436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471" y="3501540"/>
            <a:ext cx="729093" cy="68436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196" y="3501540"/>
            <a:ext cx="729092" cy="69289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3501540"/>
            <a:ext cx="729093" cy="692898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-108519" y="5301208"/>
            <a:ext cx="1902302" cy="5788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01«Общегосудар-ственные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вопросы»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32 255,2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>
            <a:stCxn id="2" idx="2"/>
          </p:cNvCxnSpPr>
          <p:nvPr/>
        </p:nvCxnSpPr>
        <p:spPr>
          <a:xfrm flipH="1">
            <a:off x="580426" y="4185332"/>
            <a:ext cx="1" cy="9039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616799" y="4549248"/>
            <a:ext cx="1624875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02«Национальная оборона»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904,9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Прямая соединительная линия 20"/>
          <p:cNvCxnSpPr>
            <a:stCxn id="3" idx="2"/>
          </p:cNvCxnSpPr>
          <p:nvPr/>
        </p:nvCxnSpPr>
        <p:spPr>
          <a:xfrm flipH="1">
            <a:off x="1429236" y="4185332"/>
            <a:ext cx="1" cy="272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1547664" y="5132040"/>
            <a:ext cx="158417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03«Национальная безопасность и правоохранительная деятельность»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1 041,0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Прямая соединительная линия 24"/>
          <p:cNvCxnSpPr>
            <a:stCxn id="6" idx="2"/>
          </p:cNvCxnSpPr>
          <p:nvPr/>
        </p:nvCxnSpPr>
        <p:spPr>
          <a:xfrm flipH="1">
            <a:off x="2287767" y="4176226"/>
            <a:ext cx="1" cy="892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2524277" y="4326479"/>
            <a:ext cx="1368152" cy="6548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04«Националь-ная экономика»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24 769,4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Прямая соединительная линия 28"/>
          <p:cNvCxnSpPr>
            <a:stCxn id="7" idx="2"/>
            <a:endCxn id="27" idx="0"/>
          </p:cNvCxnSpPr>
          <p:nvPr/>
        </p:nvCxnSpPr>
        <p:spPr>
          <a:xfrm flipH="1">
            <a:off x="3208353" y="4176799"/>
            <a:ext cx="2" cy="149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3388374" y="5068490"/>
            <a:ext cx="1368152" cy="8734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05«Жилищно-коммунальное хозяйство»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52,0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Прямая соединительная линия 35"/>
          <p:cNvCxnSpPr>
            <a:stCxn id="8" idx="2"/>
            <a:endCxn id="34" idx="0"/>
          </p:cNvCxnSpPr>
          <p:nvPr/>
        </p:nvCxnSpPr>
        <p:spPr>
          <a:xfrm flipH="1">
            <a:off x="4072450" y="4176226"/>
            <a:ext cx="1" cy="892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4205153" y="4465324"/>
            <a:ext cx="1544750" cy="4697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07«Образование»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296 986,0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Прямая соединительная линия 39"/>
          <p:cNvCxnSpPr>
            <a:stCxn id="9" idx="2"/>
            <a:endCxn id="38" idx="0"/>
          </p:cNvCxnSpPr>
          <p:nvPr/>
        </p:nvCxnSpPr>
        <p:spPr>
          <a:xfrm>
            <a:off x="4977528" y="4185332"/>
            <a:ext cx="0" cy="279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5041826" y="5068528"/>
            <a:ext cx="1728192" cy="7086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08«Культура, кинематография»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53 031,9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4" name="Прямая соединительная линия 43"/>
          <p:cNvCxnSpPr>
            <a:stCxn id="10" idx="2"/>
            <a:endCxn id="42" idx="0"/>
          </p:cNvCxnSpPr>
          <p:nvPr/>
        </p:nvCxnSpPr>
        <p:spPr>
          <a:xfrm>
            <a:off x="5901070" y="4176226"/>
            <a:ext cx="4852" cy="8923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5925009" y="4441236"/>
            <a:ext cx="1690017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10«Социальная политика»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18 239,5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914594" y="5589240"/>
            <a:ext cx="1575163" cy="5804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11«Физическая культура и спорт»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6 978,9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7" name="Прямая соединительная линия 56"/>
          <p:cNvCxnSpPr>
            <a:stCxn id="12" idx="2"/>
            <a:endCxn id="55" idx="0"/>
          </p:cNvCxnSpPr>
          <p:nvPr/>
        </p:nvCxnSpPr>
        <p:spPr>
          <a:xfrm flipH="1">
            <a:off x="7702176" y="4194438"/>
            <a:ext cx="566" cy="13948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Прямоугольник 60"/>
          <p:cNvSpPr/>
          <p:nvPr/>
        </p:nvSpPr>
        <p:spPr>
          <a:xfrm>
            <a:off x="7615026" y="4326479"/>
            <a:ext cx="154583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14«Межбюджет-ные трансферты общего характера»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49 809,6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3" name="Прямая соединительная линия 62"/>
          <p:cNvCxnSpPr>
            <a:stCxn id="14" idx="2"/>
          </p:cNvCxnSpPr>
          <p:nvPr/>
        </p:nvCxnSpPr>
        <p:spPr>
          <a:xfrm flipH="1">
            <a:off x="8608954" y="4194438"/>
            <a:ext cx="1" cy="1320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92174" y="0"/>
            <a:ext cx="8559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на 2019 год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-11765" y="2885243"/>
            <a:ext cx="9144001" cy="404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Разделы классификации расходов бюджета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16860" y="523220"/>
            <a:ext cx="9144000" cy="991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– выплачиваемые из бюджета денежные средства, за исключением  средств, являющихся источниками финансирования дефицита бюджета.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1" y="1679142"/>
            <a:ext cx="9132235" cy="1064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расходов 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3" name="Прямая соединительная линия 112"/>
          <p:cNvCxnSpPr>
            <a:stCxn id="11" idx="2"/>
            <a:endCxn id="49" idx="0"/>
          </p:cNvCxnSpPr>
          <p:nvPr/>
        </p:nvCxnSpPr>
        <p:spPr>
          <a:xfrm>
            <a:off x="6770018" y="4185905"/>
            <a:ext cx="0" cy="2553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Прямоугольник 122"/>
          <p:cNvSpPr/>
          <p:nvPr/>
        </p:nvSpPr>
        <p:spPr>
          <a:xfrm>
            <a:off x="263893" y="1967509"/>
            <a:ext cx="5159830" cy="1322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76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0144980"/>
              </p:ext>
            </p:extLst>
          </p:nvPr>
        </p:nvGraphicFramePr>
        <p:xfrm>
          <a:off x="0" y="1844823"/>
          <a:ext cx="7596336" cy="4320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0" y="-1793"/>
            <a:ext cx="9144000" cy="914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</a:t>
            </a:r>
            <a:r>
              <a:rPr lang="ru-RU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811560"/>
            <a:ext cx="9144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Ожидаемое исполнение бюджета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по расходам на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509 906,7 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Общий  объем  расходов  бюджета  в 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 составит  – 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484 068,4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в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–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384 558,6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в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365 817,0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5769260"/>
            <a:ext cx="5328592" cy="3060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Расходы,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58501" y="2375023"/>
            <a:ext cx="2267743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Ожидаемое исполнение за 2018 год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76257" y="2951087"/>
            <a:ext cx="2242899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на 2019 год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51413" y="4221088"/>
            <a:ext cx="2267743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на 2021 год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8501" y="3589995"/>
            <a:ext cx="2260655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на 2020 год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73424" y="2128586"/>
            <a:ext cx="914400" cy="4581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509 906,7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20072" y="2995541"/>
            <a:ext cx="914400" cy="4581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365 817,0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52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1514978"/>
              </p:ext>
            </p:extLst>
          </p:nvPr>
        </p:nvGraphicFramePr>
        <p:xfrm>
          <a:off x="0" y="1772816"/>
          <a:ext cx="9144000" cy="4392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расходов бюджета </a:t>
            </a:r>
            <a:r>
              <a:rPr lang="ru-RU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14400"/>
            <a:ext cx="9144000" cy="930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Ведомственная классификация показывает конкретных получателей бюджетных расходов.</a:t>
            </a:r>
          </a:p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Ведомственный признак позволяет выделить в каждой группе расходов соответствующее ведомство, получающее бюджетные ассигнования. </a:t>
            </a:r>
          </a:p>
        </p:txBody>
      </p:sp>
    </p:spTree>
    <p:extLst>
      <p:ext uri="{BB962C8B-B14F-4D97-AF65-F5344CB8AC3E}">
        <p14:creationId xmlns:p14="http://schemas.microsoft.com/office/powerpoint/2010/main" val="5700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граждан из бюджета </a:t>
            </a:r>
            <a:r>
              <a:rPr lang="ru-RU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</a:p>
          <a:p>
            <a:pPr algn="r"/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ыс.руб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8" y="885825"/>
            <a:ext cx="9134475" cy="508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712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граждан из бюджета </a:t>
            </a:r>
            <a:r>
              <a:rPr lang="ru-RU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</a:p>
          <a:p>
            <a:pPr algn="r"/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ыс.руб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890940"/>
            <a:ext cx="9134475" cy="5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35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-26122"/>
            <a:ext cx="9144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формировать и исполнять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по программам?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79512" y="980728"/>
            <a:ext cx="8784976" cy="5112568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целях повышения эффективности и  результативности бюджетных расходов принято решение: формировать и исполнять расходную часть бюджета  </a:t>
            </a:r>
            <a:r>
              <a:rPr lang="ru-RU" sz="20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через реализацию муниципальных 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программ.</a:t>
            </a:r>
          </a:p>
          <a:p>
            <a:pPr algn="just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Преимуществом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результата.</a:t>
            </a:r>
          </a:p>
          <a:p>
            <a:pPr algn="just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20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(далее муниципальная программа)– комплекс мероприятий, увязанных по ресурсам, исполнителям и срокам, направленных на достижение конкретной цели в сфере социального, экономического, культурного и иного развития </a:t>
            </a:r>
            <a:r>
              <a:rPr lang="ru-RU" sz="20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района, улучшение качества жизни населения.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26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</a:t>
            </a:r>
            <a:r>
              <a:rPr lang="ru-RU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на 2019 год в разрезе муниципальных программ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" y="1138862"/>
            <a:ext cx="9039225" cy="48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253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1" y="1135018"/>
            <a:ext cx="9039225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</a:t>
            </a:r>
            <a:r>
              <a:rPr lang="ru-RU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на 2019 год в разрезе муниципальных программ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25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1650" y="116632"/>
            <a:ext cx="88569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 «Организация</a:t>
            </a:r>
          </a:p>
          <a:p>
            <a:pPr algn="ctr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проведения мероприятий по отлову и содержанию безнадзорных</a:t>
            </a:r>
          </a:p>
          <a:p>
            <a:pPr algn="ctr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животных на территории Варгашинского района»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3121" y="1340768"/>
            <a:ext cx="6185513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благоприятных условий проживания граждан за счет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сокращения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численности безнадзорных животных</a:t>
            </a:r>
          </a:p>
          <a:p>
            <a:pPr algn="just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обеспечение санитарно-эпидемиологической безопасности района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2846" y="3068960"/>
            <a:ext cx="86388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упорядочение содержания безнадзорных животных на территории Варгашинского района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отлов и содержание безнадзорных животных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441452"/>
              </p:ext>
            </p:extLst>
          </p:nvPr>
        </p:nvGraphicFramePr>
        <p:xfrm>
          <a:off x="3169982" y="4870923"/>
          <a:ext cx="2880319" cy="514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9567"/>
                <a:gridCol w="960376"/>
                <a:gridCol w="960376"/>
              </a:tblGrid>
              <a:tr h="300990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2927850" y="4296719"/>
            <a:ext cx="3364583" cy="122051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916401" y="4347703"/>
            <a:ext cx="3376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22" y="1301019"/>
            <a:ext cx="2345858" cy="154785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50543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240" y="37915"/>
            <a:ext cx="9217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 "Развитие образования и реализация молодежной политики в </a:t>
            </a:r>
            <a:r>
              <a:rPr lang="ru-RU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районе"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3566" y="903040"/>
            <a:ext cx="645891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-обеспечение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доступности и качества образования, соответствующего меняющимся запросам населения и перспективным задачам социально–экономического развития Варгашинского района</a:t>
            </a:r>
          </a:p>
          <a:p>
            <a:pPr lvl="0" algn="just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повышение эффективности реализации молодежной политики в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6187" y="2769681"/>
            <a:ext cx="90364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-формирование образовательной сети и финансово–экономических механизмов, обеспечивающих равный доступ населения Варгашинского района к услугам общего образования;</a:t>
            </a:r>
          </a:p>
          <a:p>
            <a:pPr lvl="0"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востребованной муниципальной системы оценки качества образования и образовательных результатов;</a:t>
            </a:r>
          </a:p>
          <a:p>
            <a:pPr lvl="0"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обновление состава и компетенций педагогических работников, создание механизмов мотивации педагогических работников к повышению качества работы и непрерывному профессиональному развитию;</a:t>
            </a:r>
          </a:p>
          <a:p>
            <a:pPr lvl="0"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качества оказания муниципальных услуг и исполнения муниципальных функций в сфере образования Варгашинского района;</a:t>
            </a: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обеспечение эффективного управления муниципальными финансами в сфере образования Варгашинского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" name="Рисунок 7" descr="1743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961998"/>
            <a:ext cx="2254053" cy="160290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65892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908720"/>
            <a:ext cx="4860540" cy="5328592"/>
          </a:xfrm>
          <a:prstGeom prst="rect">
            <a:avLst/>
          </a:prstGeom>
        </p:spPr>
      </p:pic>
      <p:sp>
        <p:nvSpPr>
          <p:cNvPr id="10" name="Объект 2"/>
          <p:cNvSpPr>
            <a:spLocks noGrp="1"/>
          </p:cNvSpPr>
          <p:nvPr>
            <p:ph idx="1"/>
          </p:nvPr>
        </p:nvSpPr>
        <p:spPr>
          <a:xfrm>
            <a:off x="395536" y="0"/>
            <a:ext cx="8229600" cy="11247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Административно-территориальное деление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238522"/>
              </p:ext>
            </p:extLst>
          </p:nvPr>
        </p:nvGraphicFramePr>
        <p:xfrm>
          <a:off x="5148064" y="908720"/>
          <a:ext cx="3874501" cy="5268441"/>
        </p:xfrm>
        <a:graphic>
          <a:graphicData uri="http://schemas.openxmlformats.org/drawingml/2006/table">
            <a:tbl>
              <a:tblPr/>
              <a:tblGrid>
                <a:gridCol w="2618511"/>
                <a:gridCol w="1255990"/>
              </a:tblGrid>
              <a:tr h="6607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Сельские поселения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Численность населения, человек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Барашковский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Варгашинский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513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Верхнесуерский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818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Дубровинский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369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Дундинский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307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Лихачевский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566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Медвежьевский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Мостовской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1 562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Ошурковский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395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Пичугинский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853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Поповский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341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Просековский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453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Спорновский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293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Строевский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258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Сычевский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464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Терпуговский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273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Уральский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582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Шастовский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сельсовет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839</a:t>
                      </a: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2544485" y="3933056"/>
            <a:ext cx="2520280" cy="1706488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Административный центр – </a:t>
            </a:r>
            <a:r>
              <a:rPr lang="ru-RU" dirty="0" err="1" smtClean="0">
                <a:solidFill>
                  <a:schemeClr val="tx1"/>
                </a:solidFill>
              </a:rPr>
              <a:t>р.п</a:t>
            </a:r>
            <a:r>
              <a:rPr lang="ru-RU" dirty="0" smtClean="0">
                <a:solidFill>
                  <a:schemeClr val="tx1"/>
                </a:solidFill>
              </a:rPr>
              <a:t>. Варгаши с численностью населения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9 347 человек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5761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36513" y="-21913"/>
            <a:ext cx="92370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 "Развитие образования и реализация молодежной политики в </a:t>
            </a:r>
            <a:r>
              <a:rPr lang="ru-RU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районе"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17669" y="1838859"/>
            <a:ext cx="58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Финансовое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обеспечение программы (тыс. руб.)</a:t>
            </a: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782397"/>
              </p:ext>
            </p:extLst>
          </p:nvPr>
        </p:nvGraphicFramePr>
        <p:xfrm>
          <a:off x="423701" y="2420888"/>
          <a:ext cx="8217715" cy="32270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0323"/>
                <a:gridCol w="1072058"/>
                <a:gridCol w="1071218"/>
                <a:gridCol w="1072058"/>
                <a:gridCol w="1072058"/>
              </a:tblGrid>
              <a:tr h="300990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реализации муниципальной программы и иные мероприятия в сфере образования Варгашинского района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35 307,8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35 054,8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35 054,8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105 417,4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 «Развитие общего образования»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238 651,2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196 817,9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194 858,0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630 327,1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 «Реализация молодежной политики, воспитания и дополнительного образования детей»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13 381,0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10 367,4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10 367,4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34 115,8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 «Кадровое обеспечение системы образования Варгашинского района»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786,9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470,0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1 726,9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288 126,9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242 710,1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240 750,2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771 587,2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17" y="910089"/>
            <a:ext cx="1734735" cy="1296144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75742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496" y="-17111"/>
            <a:ext cx="900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 "Профилактика</a:t>
            </a:r>
          </a:p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правонарушений в </a:t>
            </a:r>
            <a:r>
              <a:rPr lang="ru-RU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районе"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42" y="980728"/>
            <a:ext cx="1925515" cy="118576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TextBox 6"/>
          <p:cNvSpPr txBox="1"/>
          <p:nvPr/>
        </p:nvSpPr>
        <p:spPr>
          <a:xfrm>
            <a:off x="2355129" y="1096554"/>
            <a:ext cx="669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общественной безопасности и безопасности граждан на территории Варгашинского района;</a:t>
            </a:r>
          </a:p>
          <a:p>
            <a:pPr algn="just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доверия общества к правоохранительным органам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0175" y="2297302"/>
            <a:ext cx="889169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уровня защиты жизни, здоровья и безопасности граждан на территории Варгашинского района, профилактика незаконной трудовой миграции;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предупреждение проявлений экстремизма и терроризма, формирование в обществе толерантного отношения к расовому, национальному, религиозному, идеологическому многообразию;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усиление социальной профилактики правонарушений среди несовершеннолетних и молодёжи;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формирование позитивного общественного мнения о правоохранительной системе и результатах её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56018" y="4882625"/>
            <a:ext cx="3532405" cy="12106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856018" y="4882625"/>
            <a:ext cx="3676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программы, (тыс. руб.)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499181"/>
              </p:ext>
            </p:extLst>
          </p:nvPr>
        </p:nvGraphicFramePr>
        <p:xfrm>
          <a:off x="4924014" y="5405845"/>
          <a:ext cx="3392402" cy="514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7565"/>
                <a:gridCol w="848279"/>
                <a:gridCol w="848279"/>
                <a:gridCol w="848279"/>
              </a:tblGrid>
              <a:tr h="300990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45,0</a:t>
                      </a:r>
                      <a:endParaRPr lang="ru-RU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45,0</a:t>
                      </a:r>
                      <a:endParaRPr lang="ru-RU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425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116632"/>
            <a:ext cx="8856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 "Повышение безопасности дорожного движения в </a:t>
            </a:r>
            <a:r>
              <a:rPr lang="ru-RU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районе"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2766" y="1224747"/>
            <a:ext cx="676750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-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снижение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показателей аварийности и повышение  защищенности  участников  дорожного движения от последствий, количество лиц, погибших в результате дорожно-транспортных происшествий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389" y="1009118"/>
            <a:ext cx="1800200" cy="172392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9" name="TextBox 8"/>
          <p:cNvSpPr txBox="1"/>
          <p:nvPr/>
        </p:nvSpPr>
        <p:spPr>
          <a:xfrm>
            <a:off x="252766" y="2852936"/>
            <a:ext cx="871182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предупреждение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опасного поведения участников дорожного движения;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сокращение детского дорожно-транспортного травматизма;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сокращение времени прибытия соответствующих служб на место ДТП, повышение эффективности их деятельности по оказанию помощи лицам, пострадавшим в результате ДТП;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создание системы пропагандистского воздействия на население с целью формирования негативного отношения к правонарушениям в сфере дорожного движения;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проведение пропагандистских кампаний, направленных на формирование у участников дорожного движения стереотипов законопослушного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230599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2111" y="116632"/>
            <a:ext cx="89289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 "Повышение безопасности дорожного движения в </a:t>
            </a:r>
            <a:r>
              <a:rPr lang="ru-RU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районе"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91492" y="1772816"/>
            <a:ext cx="5539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Финансовое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обеспечение программы (тыс. руб.)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0688"/>
            <a:ext cx="2736304" cy="1919536"/>
          </a:xfrm>
          <a:prstGeom prst="rect">
            <a:avLst/>
          </a:prstGeom>
          <a:effectLst>
            <a:softEdge rad="635000"/>
          </a:effec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354973"/>
              </p:ext>
            </p:extLst>
          </p:nvPr>
        </p:nvGraphicFramePr>
        <p:xfrm>
          <a:off x="179513" y="2204864"/>
          <a:ext cx="8851590" cy="39642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52042"/>
                <a:gridCol w="1074209"/>
                <a:gridCol w="1075113"/>
                <a:gridCol w="1075113"/>
                <a:gridCol w="1075113"/>
              </a:tblGrid>
              <a:tr h="306070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 </a:t>
                      </a:r>
                      <a:endParaRPr lang="ru-RU" sz="15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5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5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5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Обучение лица, выпускающего автотранспорт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51,2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51,2</a:t>
                      </a:r>
                      <a:endParaRPr lang="ru-RU" sz="15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Обучение водителей 20-ти часовому минимуму по ПДД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19,5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19,5</a:t>
                      </a:r>
                      <a:endParaRPr lang="ru-RU" sz="15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Страхование школьного транспорта и транспорта Администрации Варгашинского района и ее отраслевых (функциональных) органов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91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Проведение ТО-1 и ТО-2 школьных автобусов</a:t>
                      </a:r>
                      <a:endParaRPr lang="ru-RU" sz="15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205,0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205,0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Проведение техосмотра школьного транспорта и транспорта Администрации Варгашинского района и ее отраслевых (функциональных) органов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  <a:endParaRPr lang="ru-RU" sz="15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Техническое обслуживание школьного транспорта, транспорта Администрации Варгашинского района и ее отраслевых (функциональных) органов</a:t>
                      </a:r>
                      <a:endParaRPr lang="ru-RU" sz="15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5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70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Установка и техническое обслуживание системы ГЛОНАСС</a:t>
                      </a:r>
                      <a:endParaRPr lang="ru-RU" sz="15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108,0</a:t>
                      </a:r>
                      <a:endParaRPr lang="ru-RU" sz="15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5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566,4</a:t>
                      </a:r>
                      <a:endParaRPr lang="ru-RU" sz="15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566,4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65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3508" y="116632"/>
            <a:ext cx="8856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 "Улучшение условий и охраны труда в </a:t>
            </a:r>
            <a:r>
              <a:rPr lang="ru-RU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районе"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55098" y="839233"/>
            <a:ext cx="718890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-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основных направлений государственной политики в области охраны труда по обеспечению приоритета сохранения жизни и здоровья работников Администрации Варгашинского района и организаций, находящихся на территории Варгашинского района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4460" y="2039562"/>
            <a:ext cx="877099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принятие эффективных мер, направленных на улучшение условий и охраны труда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рабочих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местах, на снижение производственного травматизма и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профзаболеваемости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рост количества организаций, не имеющих случаев производственного травматизма и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профзаболеваемости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принятие эффективных мер в сфере регулирования обеспечения охраны труда;</a:t>
            </a: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разработка мероприятий по дальнейшему повышению уровня безопасности труда на рабочих местах; </a:t>
            </a:r>
          </a:p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услуг, оказываемых организациям, находящимся </a:t>
            </a: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территории Варгашинского района, в обеспечении безопасности труда;</a:t>
            </a: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снижение уровня профессиональных рисков; </a:t>
            </a: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профилактика здоровья работающих; </a:t>
            </a:r>
          </a:p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работодателей и специалистов по охране труда организаций, </a:t>
            </a: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находящихся на территории Варгашинского района, оперативной информацией </a:t>
            </a: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вопросам охраны труда.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700457"/>
            <a:ext cx="1995466" cy="1282479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59769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44624"/>
            <a:ext cx="87849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 "Улучшение условий и охраны труда в </a:t>
            </a:r>
            <a:r>
              <a:rPr lang="ru-RU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районе"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79393"/>
            <a:ext cx="2592288" cy="1494113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3707905" y="1767863"/>
            <a:ext cx="5323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Финансовое обеспечение программы (тыс. руб.)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874076"/>
              </p:ext>
            </p:extLst>
          </p:nvPr>
        </p:nvGraphicFramePr>
        <p:xfrm>
          <a:off x="395537" y="2213295"/>
          <a:ext cx="8568951" cy="38153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06688"/>
                <a:gridCol w="1039908"/>
                <a:gridCol w="1040785"/>
                <a:gridCol w="1040785"/>
                <a:gridCol w="1040785"/>
              </a:tblGrid>
              <a:tr h="387770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 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12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Обучение и проверка знаний по охране труда руководителей, специалистов, работников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45,2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45,2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12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работ по обеспечению электробезопасности образовательных учреждений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198,0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12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и проведение аттестации рабочих мест по условиям труда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257,5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257,5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12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проведения профилактических медицинских осмотров работников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667,0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667,0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12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проведения предрейсовых медицинских осмотров водителей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125,6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125,6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12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работы по обеспечению пожарной безопасности образовательных учреждений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835,2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835,2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576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2 128,5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2 128,5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259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0"/>
            <a:ext cx="90364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 "Развитие единой дежурно-диспетчерской службы управления строительства, жилищно-коммунального хозяйства, транспорта и дорожной деятельности Администрации Варгашинского района"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1628800"/>
            <a:ext cx="633670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развитие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автоматизация системы управления при угрозе или возникновении чрезвычайной ситуации, определение очередности задач, структуры, порядка и функционирования единой дежурно-диспетчерской службы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736" y="3055247"/>
            <a:ext cx="871296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реализация требований основных нормативных правовых актов по вопросам гражданской обороны, пожарной безопасности, защиты населения и территорий от чрезвычайных ситуаций;</a:t>
            </a:r>
          </a:p>
          <a:p>
            <a:pPr marL="285750" indent="-285750" algn="just">
              <a:buFontTx/>
              <a:buChar char="-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оснащение ЕДДС программно-техническими средствами </a:t>
            </a: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автоматизации управления; </a:t>
            </a: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повышение уровня квалификации персонала.</a:t>
            </a:r>
          </a:p>
        </p:txBody>
      </p:sp>
      <p:pic>
        <p:nvPicPr>
          <p:cNvPr id="7" name="Рисунок 6" descr="008-1695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38973" y="1628800"/>
            <a:ext cx="2196753" cy="1418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4788024" y="4869160"/>
            <a:ext cx="3672408" cy="12024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788023" y="4869160"/>
            <a:ext cx="3672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629816"/>
              </p:ext>
            </p:extLst>
          </p:nvPr>
        </p:nvGraphicFramePr>
        <p:xfrm>
          <a:off x="4983053" y="5443486"/>
          <a:ext cx="3282349" cy="514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0069"/>
                <a:gridCol w="820760"/>
                <a:gridCol w="820760"/>
                <a:gridCol w="820760"/>
              </a:tblGrid>
              <a:tr h="300990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1 041,0</a:t>
                      </a:r>
                      <a:endParaRPr lang="ru-RU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1 041,0</a:t>
                      </a:r>
                      <a:endParaRPr lang="ru-RU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1 041,0</a:t>
                      </a:r>
                      <a:endParaRPr lang="ru-RU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3 123,0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250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5536" y="44624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</a:t>
            </a:r>
          </a:p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«Патриотическое воспитание граждан Варгашинского района»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793500"/>
            <a:ext cx="71287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 hangingPunct="0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условий для эффективного развития системы патриотического воспитания граждан, проживающих на территории Варгашинского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района, обеспечение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преемственности поколений, воспитания гражданина, любящего свою Родину и семью, имеющего активную жизненную позицию.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6127" y="2281512"/>
            <a:ext cx="856895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совершенствование процесса патриотического воспитания граждан Варгашинского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района;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обеспечение подготовки допризывной молодежи Варгашинского района к службе в Вооруженных Силах Российской Федерации;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дальнейшего укрепления и развития кадетского движения в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районе;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обеспечение условий для развития волонтерского движения и содействия деятельности общественных объединений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патриотической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направленности;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развитие граждан Варгашинского района уважения к государственным символам Российской Федерации, символам Курганской области, Варгашинского района, а также воинским реликвиям.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378" y="810632"/>
            <a:ext cx="1728192" cy="147384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4283968" y="5163180"/>
            <a:ext cx="3456384" cy="9804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530603" y="5094643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263757"/>
              </p:ext>
            </p:extLst>
          </p:nvPr>
        </p:nvGraphicFramePr>
        <p:xfrm>
          <a:off x="4386587" y="5579974"/>
          <a:ext cx="3312367" cy="4373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7569"/>
                <a:gridCol w="828266"/>
                <a:gridCol w="828266"/>
                <a:gridCol w="828266"/>
              </a:tblGrid>
              <a:tr h="223983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119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37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7524" y="-80893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«Энергосбережение и повышение энергетической эффективности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бюджетной сфере и жилищно-коммунальном комплексе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Варгашинского района»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5699" y="1047221"/>
            <a:ext cx="771666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-сокращение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энергоемкости не менее чем на три процента в год и создание на этой основе предпосылок для устойчивого развития экономики Варгашинского района и повышения ее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конкурентноспособности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а также оптимизация бюджетных расходов на оплату потребления топливно-энергетических ресурсов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699" y="2516197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стимулировать разработку и внедрение перспективных инновационных проектов повышения энергетической эффективности в сфере производства и потребления энергетических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ресурсов;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снизить удельный расход топлива и выбросы продуктов сгорания при выработке тепловой и электрической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энергии;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сократить потери энергетических ресурсов и воды при их производстве и передаче;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обеспечить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оптимизацию топливно-энергетического баланса Варгашинского района;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сократить энергетические издержки бюджетной сферы Варгашинского района.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4" y="836712"/>
            <a:ext cx="1691781" cy="151216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699792" y="5145605"/>
            <a:ext cx="3312368" cy="10199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008924" y="5107679"/>
            <a:ext cx="27425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708175"/>
              </p:ext>
            </p:extLst>
          </p:nvPr>
        </p:nvGraphicFramePr>
        <p:xfrm>
          <a:off x="2723992" y="5630899"/>
          <a:ext cx="3312366" cy="426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7568"/>
                <a:gridCol w="828266"/>
                <a:gridCol w="828266"/>
                <a:gridCol w="828266"/>
              </a:tblGrid>
              <a:tr h="174365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061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006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9254" y="0"/>
            <a:ext cx="86409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</a:t>
            </a:r>
          </a:p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«Развитие физической культуры и спорта в </a:t>
            </a:r>
            <a:r>
              <a:rPr lang="ru-RU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районе</a:t>
            </a:r>
          </a:p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2017-2019 годы»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067" y="1062236"/>
            <a:ext cx="674618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условий, обеспечивающих возможность населению Варгашинского района систематически заниматься физической культурой и спортом, повышение эффективности подготовки спортсменов в спорте высших достижений и конкурентоспособности спортсменов Варгашинского района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025" y="2636912"/>
            <a:ext cx="869039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различных категорий населения Варгашинского района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потребности в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систематических занятиях физической культурой и спортом, в том числе посредством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введения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проведения мероприятий Всероссийского физкультурно-спортивного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комплекса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«Готов к труду и обороне» (ГТО);</a:t>
            </a: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повышение доступности и качества физкультурно-спортивных услуг,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предоставляемых всем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категориям населения Варгашинского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района;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развитие физкультурно-спортивной инфраструктуры для занятий массовым спортом по месту жительства, в том числе посредством реализации регионального социального проекта «500 шагов до спортплощадки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www.45.mchs.gov.ru/upload/resize_cache/iblock/9bd/360_360_0/9bdfcce181f3aeb273483aba3c7c48a4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5998" y="908720"/>
            <a:ext cx="1944216" cy="1512167"/>
          </a:xfrm>
          <a:prstGeom prst="rect">
            <a:avLst/>
          </a:prstGeom>
          <a:noFill/>
          <a:effectLst>
            <a:softEdge rad="127000"/>
          </a:effectLst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619408"/>
              </p:ext>
            </p:extLst>
          </p:nvPr>
        </p:nvGraphicFramePr>
        <p:xfrm>
          <a:off x="5457382" y="5514623"/>
          <a:ext cx="3305115" cy="42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8035"/>
                <a:gridCol w="822360"/>
                <a:gridCol w="822360"/>
                <a:gridCol w="822360"/>
              </a:tblGrid>
              <a:tr h="193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72653"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6 951,9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5 170,0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5 170,0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17 291,9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5364088" y="5013176"/>
            <a:ext cx="3456384" cy="111242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741788" y="4991403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37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бюджет?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467543" y="692696"/>
            <a:ext cx="8208912" cy="1013844"/>
          </a:xfrm>
          <a:prstGeom prst="round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2" y="1916832"/>
            <a:ext cx="8208913" cy="1008112"/>
          </a:xfrm>
          <a:prstGeom prst="round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u="sng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проекта бюджета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Непосредственное составление бюджета Варгашинского района осуществляет Финансовый отдел Администрации Варгашинского района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4050" y="3140968"/>
            <a:ext cx="8208913" cy="1296144"/>
          </a:xfrm>
          <a:prstGeom prst="round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проекта бюджета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Одобренный Администрацией Варгашинского района проект решения о бюджете  вносится Главой Варгашинского района на рассмотрение Варгашинской районной Думы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7542" y="4653136"/>
            <a:ext cx="8208913" cy="1440161"/>
          </a:xfrm>
          <a:prstGeom prst="round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700" b="0" i="0" u="none" strike="noStrike" kern="0" cap="none" spc="0" normalizeH="0" baseline="0" noProof="0" dirty="0" smtClean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бюджета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 бюджете Варгашинского района на очередной финансовый год и плановый период утверждается депутатами Варгашинской районной Думы и передается для обнародования в Информационный бюллетень «</a:t>
            </a:r>
            <a:r>
              <a:rPr kumimoji="0" lang="ru-RU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вестник»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Выгнутая влево стрелка 13"/>
          <p:cNvSpPr/>
          <p:nvPr/>
        </p:nvSpPr>
        <p:spPr>
          <a:xfrm>
            <a:off x="101382" y="2563682"/>
            <a:ext cx="349252" cy="865318"/>
          </a:xfrm>
          <a:prstGeom prst="curvedRightArrow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лево стрелка 15"/>
          <p:cNvSpPr/>
          <p:nvPr/>
        </p:nvSpPr>
        <p:spPr>
          <a:xfrm>
            <a:off x="101382" y="4077072"/>
            <a:ext cx="349252" cy="865318"/>
          </a:xfrm>
          <a:prstGeom prst="curvedRightArrow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10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3940" y="0"/>
            <a:ext cx="87849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</a:t>
            </a:r>
          </a:p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"Развитие культуры Варгашинского района"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3253" y="1168295"/>
            <a:ext cx="497412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 hangingPunct="0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улучшение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качества жизни населения Варгашинского района, путем повышения уровня, объема и разнообразия услуг в сфере культуры, приобщение к ценностям народной культуры различных слоев населения Варгашинского района.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3940" y="3356992"/>
            <a:ext cx="860971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конституционного права населения Варгашинского района на доступ к культурным ценностям;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создание условий для сохранения и развития культурного потенциала Варгашинского района;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обеспечение сохранности историко-культурного наследия;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поддержка молодых дарований;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обеспечение условий для культурного обмена;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укрепление материально-технической базы учреждений культуры.</a:t>
            </a:r>
          </a:p>
        </p:txBody>
      </p:sp>
      <p:pic>
        <p:nvPicPr>
          <p:cNvPr id="7" name="Рисунок 6" descr="DSC_00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1052736"/>
            <a:ext cx="3059528" cy="2016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850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017610"/>
              </p:ext>
            </p:extLst>
          </p:nvPr>
        </p:nvGraphicFramePr>
        <p:xfrm>
          <a:off x="333655" y="1988840"/>
          <a:ext cx="8445191" cy="40329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23092"/>
                <a:gridCol w="1099262"/>
                <a:gridCol w="1099262"/>
                <a:gridCol w="1124245"/>
                <a:gridCol w="999330"/>
              </a:tblGrid>
              <a:tr h="3657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46278">
                <a:tc>
                  <a:txBody>
                    <a:bodyPr/>
                    <a:lstStyle/>
                    <a:p>
                      <a:pPr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Отдела культуры Администрации Варгашинского района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12 843,1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7 827,8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7 827,8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28 498,7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46278">
                <a:tc>
                  <a:txBody>
                    <a:bodyPr/>
                    <a:lstStyle/>
                    <a:p>
                      <a:pPr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 "Сохранение народного творчества и развитие культурно-досуговой деятельности"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25 286,7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15 653,5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15 653,5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56 593,7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4185">
                <a:tc>
                  <a:txBody>
                    <a:bodyPr/>
                    <a:lstStyle/>
                    <a:p>
                      <a:pPr fontAlgn="base" hangingPunct="0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 "Развитие библиотечного дела"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14 012,1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5 858,7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5 858,7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25 729,5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46278">
                <a:tc>
                  <a:txBody>
                    <a:bodyPr/>
                    <a:lstStyle/>
                    <a:p>
                      <a:pPr fontAlgn="base" hangingPunct="0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 "Развитие дополнительного образования в сфере культуры и искусства"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5 954,7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4 819,6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4 819,6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15 593,9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4185">
                <a:tc>
                  <a:txBody>
                    <a:bodyPr/>
                    <a:lstStyle/>
                    <a:p>
                      <a:pPr fontAlgn="base" hangingPunct="0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58 096,6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34 159,6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34 159,6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126 415,8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9767" y="20503"/>
            <a:ext cx="8712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</a:t>
            </a:r>
          </a:p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"Развитие культуры Варгашинского района"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35896" y="1525435"/>
            <a:ext cx="5262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Финансовое обеспечение программы (тыс. руб.)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42" y="762874"/>
            <a:ext cx="3527495" cy="1202073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69232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0"/>
            <a:ext cx="87129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 "Управление и распоряжение муниципальным имуществом и земельными участками Варгашинского района"</a:t>
            </a:r>
          </a:p>
        </p:txBody>
      </p:sp>
      <p:pic>
        <p:nvPicPr>
          <p:cNvPr id="6" name="Рисунок 5" descr="530e000758e6a409a07ad681db8be3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2268" y="1107995"/>
            <a:ext cx="1609512" cy="1401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231601" y="1107994"/>
            <a:ext cx="568863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 hangingPunct="0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достоверности информации о составе и характеристиках муниципального имущества и земельных участков Варгашинского района и защита прав муниципальной собственности Варгашинского района.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01639" y="2509624"/>
            <a:ext cx="8812729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вовлечение земельных участков и объектов недвижимости в хозяйственный оборот, увеличение доходов от использования земельных участков и объектов недвижимости;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регистрация права собственности Варгашинского района на объекты недвижимости, в том числе земельные участки, относящиеся к муниципальной собственности Варгашинского района;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проведение мероприятий по оптимизации состава муниципального имущества Варгашинского района;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приватизация муниципального имущества Варгашинского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91779" y="5083332"/>
            <a:ext cx="3484137" cy="10819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677663" y="5064402"/>
            <a:ext cx="33123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720818"/>
              </p:ext>
            </p:extLst>
          </p:nvPr>
        </p:nvGraphicFramePr>
        <p:xfrm>
          <a:off x="2748207" y="5592378"/>
          <a:ext cx="3305115" cy="42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8035"/>
                <a:gridCol w="822360"/>
                <a:gridCol w="822360"/>
                <a:gridCol w="822360"/>
              </a:tblGrid>
              <a:tr h="193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72653"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80,5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80,5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360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3508" y="0"/>
            <a:ext cx="8856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</a:t>
            </a:r>
          </a:p>
          <a:p>
            <a:pPr algn="ctr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«Развитие агропромышленного комплекса в </a:t>
            </a:r>
            <a:r>
              <a:rPr lang="ru-RU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районе»</a:t>
            </a:r>
          </a:p>
        </p:txBody>
      </p:sp>
      <p:pic>
        <p:nvPicPr>
          <p:cNvPr id="6" name="Рисунок 5" descr="54742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3508" y="1052736"/>
            <a:ext cx="2340260" cy="172819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2588142" y="885780"/>
            <a:ext cx="64087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-у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стойчивое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сельских территорий, повышение занятости и уровня жизни сельского населения, повышение конкурентоспособности сельско-хозяйственной продукции на основе финансовой устойчивости и модернизации сельского хозяйства, сохранение и воспроизводство используемых в сельскохозяйственном производстве земельных и других  природных ресурсов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16" y="2804532"/>
            <a:ext cx="885334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ускоренного развития приоритетных отраслей сельского хозяйства, прежде всего животноводства, на основе доведения удельного веса племенного скота в общем объеме поголовья сельскохозяйственных животных: крупного рогатого скота до 2 %, свиней до 5 % , а также на основе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доведения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удельного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веса площади, засеваемой элитными семенами в общей площади посева, до 4,5 %;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повышение финансовой устойчивости сельского хозяйства за счет мер по расширению доступа сельскохозяйственных товаропроизводителей к кредитным ресурсам на льготных условиях и повышению удельного веса застрахованных площадей до 25 %.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59832" y="5102183"/>
            <a:ext cx="3456384" cy="106312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5081170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644845"/>
              </p:ext>
            </p:extLst>
          </p:nvPr>
        </p:nvGraphicFramePr>
        <p:xfrm>
          <a:off x="3135466" y="5604390"/>
          <a:ext cx="3305115" cy="42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8035"/>
                <a:gridCol w="822360"/>
                <a:gridCol w="822360"/>
                <a:gridCol w="822360"/>
              </a:tblGrid>
              <a:tr h="193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726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1 925,4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1 924,9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1 924,9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5 775,2</a:t>
                      </a: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164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9205"/>
            <a:ext cx="87129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 «Снижение административных барьеров, оптимизация и повышение качества предоставления муниципальных услуг»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09" y="1053135"/>
            <a:ext cx="1704975" cy="165618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8" name="TextBox 7"/>
          <p:cNvSpPr txBox="1"/>
          <p:nvPr/>
        </p:nvSpPr>
        <p:spPr>
          <a:xfrm>
            <a:off x="2052967" y="1268760"/>
            <a:ext cx="684076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оптимизация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повышение качества предоставления муниципальных услуг» являются снижение административных барьеров, а также оптимизация и повышение качества предоставления муниципальных услуг в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районе.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5948" y="2499866"/>
            <a:ext cx="8642207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комплексной оптимизации муниципальных услуг по сферам общественных отношений;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формирование и ведение реестра муниципальных услуг Администрации Варгашинского района;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совершенствование разрешительной деятельности органов Администрации Варгашинского района в различных сферах общественных отношений;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организация перевода муниципальных услуг на предоставление в электронном виде;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организация взаимодействия с МФЦ;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проведение мониторинга качества и доступности муниципальных услуг.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59832" y="5102183"/>
            <a:ext cx="3456384" cy="106312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111929" y="5102183"/>
            <a:ext cx="33152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472291"/>
              </p:ext>
            </p:extLst>
          </p:nvPr>
        </p:nvGraphicFramePr>
        <p:xfrm>
          <a:off x="3135466" y="5625403"/>
          <a:ext cx="3305115" cy="42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8035"/>
                <a:gridCol w="822360"/>
                <a:gridCol w="822360"/>
                <a:gridCol w="822360"/>
              </a:tblGrid>
              <a:tr h="193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726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20,2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457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7016" y="0"/>
            <a:ext cx="88569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 "Обеспечение деятельности Администрации Варгашинского района по участию и проведению торжественных мероприятий"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0169" y="1133594"/>
            <a:ext cx="608416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организационное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материально-техническое обеспечение деятельности Администрации Варгашинского района по участию и проведению торжественных мероприятий и поощрение граждан, юридических лиц за заслуги перед районом.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79" y="1133594"/>
            <a:ext cx="2052736" cy="143131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179512" y="2536599"/>
            <a:ext cx="864096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торжественных мероприятий, проводимых Администрацией Варгашинского района;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материально-техническое обеспечение торжественных мероприятий, проводимых Администрацией Варгашинского района;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поощрения граждан, юридических лиц за заслуги в экономике, науке, культуре, искусстве, воспитании, поощрении, охране жизни, здоровья и защите прав граждан, в благотворительной деятельности, участие в общественной жизни района, вклад в развитие района, осуществление мер обеспечению законности и правопорядка и за иной значительный вклад в развитие Варгашинского района.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59832" y="5155280"/>
            <a:ext cx="3456384" cy="106312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93368" y="5152700"/>
            <a:ext cx="3564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666648"/>
              </p:ext>
            </p:extLst>
          </p:nvPr>
        </p:nvGraphicFramePr>
        <p:xfrm>
          <a:off x="3128229" y="5690040"/>
          <a:ext cx="3305115" cy="42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8035"/>
                <a:gridCol w="822360"/>
                <a:gridCol w="822360"/>
                <a:gridCol w="822360"/>
              </a:tblGrid>
              <a:tr h="193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726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298,0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102,0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112,0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512,0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499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3558" y="-24153"/>
            <a:ext cx="89289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района «Управление муниципальными финансами и регулирование межбюджетных отношений»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23" y="1168478"/>
            <a:ext cx="2181184" cy="125240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91780" y="1083843"/>
            <a:ext cx="637270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долгосрочной сбалансированности и устойчивости бюджетной системы Варгашинского района, повышение эффективности и качества управления муниципальными финансами Варгашинского района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9425" y="2420887"/>
            <a:ext cx="896448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долгосрочной сбалансированности и устойчивости бюджета Варгашинского района;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эффективная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реализация полномочий и совершенствование правового, организационного, финансового механизмов функционирования в сфере управления муниципальными финансами;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обеспечение открытости, прозрачности и подотчетности деятельности главных распорядителей средств бюджета Варгашинского района при формировании и исполнении бюджета Варгашинского района, создание условий для вовлечения граждан в формирование бюджетной политики Варгашинского района.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65659" y="5066086"/>
            <a:ext cx="3456384" cy="106312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980687" y="5066086"/>
            <a:ext cx="3675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081763"/>
              </p:ext>
            </p:extLst>
          </p:nvPr>
        </p:nvGraphicFramePr>
        <p:xfrm>
          <a:off x="3091238" y="5589306"/>
          <a:ext cx="3405226" cy="42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3419"/>
                <a:gridCol w="847269"/>
                <a:gridCol w="847269"/>
                <a:gridCol w="847269"/>
              </a:tblGrid>
              <a:tr h="193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726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57 840,6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56 908,4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35 581,7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150330,7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435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7999"/>
            <a:ext cx="9144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информационные ресурсы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502442" y="930424"/>
            <a:ext cx="8139113" cy="1418456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Официальный сайт Администрации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</a:p>
          <a:p>
            <a:pPr algn="ctr"/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http://www.45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варгаши.рф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02443" y="2761130"/>
            <a:ext cx="8139113" cy="2972126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- Брошюра </a:t>
            </a: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подготовлена Финансовым отделом Администрации </a:t>
            </a:r>
            <a:r>
              <a:rPr lang="ru-RU" alt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Варгашинского</a:t>
            </a: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района Курганской области</a:t>
            </a:r>
          </a:p>
          <a:p>
            <a:pPr algn="ctr"/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- ул.Чкалова,22</a:t>
            </a: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 </a:t>
            </a:r>
            <a:r>
              <a:rPr lang="ru-RU" alt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р.п</a:t>
            </a: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. Варгаши,  641230</a:t>
            </a:r>
          </a:p>
          <a:p>
            <a:pPr algn="ctr"/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- телефон </a:t>
            </a: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(8-35233) 2-06-45 </a:t>
            </a:r>
          </a:p>
          <a:p>
            <a:pPr algn="ctr"/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- факс </a:t>
            </a: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(8-35233) 2-10-59</a:t>
            </a:r>
          </a:p>
          <a:p>
            <a:pPr algn="ctr"/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- Е</a:t>
            </a:r>
            <a:r>
              <a:rPr lang="fr-FR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-mail:</a:t>
            </a: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raifo4503@mail.ru</a:t>
            </a:r>
            <a:endParaRPr lang="ru-RU" alt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09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налоговой политики</a:t>
            </a:r>
          </a:p>
        </p:txBody>
      </p:sp>
      <p:sp>
        <p:nvSpPr>
          <p:cNvPr id="3" name="Пятиугольник 2"/>
          <p:cNvSpPr/>
          <p:nvPr/>
        </p:nvSpPr>
        <p:spPr>
          <a:xfrm>
            <a:off x="467544" y="608112"/>
            <a:ext cx="7488832" cy="540060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Наращивание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внутреннего налогового потенциала, налоговое стимулирование инвестиций</a:t>
            </a:r>
          </a:p>
        </p:txBody>
      </p:sp>
      <p:sp>
        <p:nvSpPr>
          <p:cNvPr id="7" name="Пятиугольник 6"/>
          <p:cNvSpPr/>
          <p:nvPr/>
        </p:nvSpPr>
        <p:spPr>
          <a:xfrm>
            <a:off x="467546" y="1218425"/>
            <a:ext cx="7488832" cy="540060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Взаимовыгодное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с организациями, формирующими налоговый потенциал района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467544" y="1828950"/>
            <a:ext cx="7488832" cy="811476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районного налогового законодательства с учетом изменившихся экономических условий, а также изменений в федеральном законодательстве</a:t>
            </a:r>
          </a:p>
        </p:txBody>
      </p:sp>
      <p:sp>
        <p:nvSpPr>
          <p:cNvPr id="9" name="Пятиугольник 8"/>
          <p:cNvSpPr/>
          <p:nvPr/>
        </p:nvSpPr>
        <p:spPr>
          <a:xfrm>
            <a:off x="467544" y="2708920"/>
            <a:ext cx="7488832" cy="811476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ограниченного срока действия при введении новых налоговых льгот, направленных на поддержку и развитие экономики района</a:t>
            </a:r>
          </a:p>
        </p:txBody>
      </p:sp>
      <p:sp>
        <p:nvSpPr>
          <p:cNvPr id="10" name="Пятиугольник 9"/>
          <p:cNvSpPr/>
          <p:nvPr/>
        </p:nvSpPr>
        <p:spPr>
          <a:xfrm>
            <a:off x="467544" y="3586984"/>
            <a:ext cx="7488831" cy="1368152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бюджетного, экономического и социального результатов оценки эффективности налоговых преференций, предоставленных организациям, индивидуальным предпринимателям, в целях содействия развитию производства и бизнеса 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</a:t>
            </a:r>
          </a:p>
        </p:txBody>
      </p:sp>
      <p:sp>
        <p:nvSpPr>
          <p:cNvPr id="11" name="Пятиугольник 10"/>
          <p:cNvSpPr/>
          <p:nvPr/>
        </p:nvSpPr>
        <p:spPr>
          <a:xfrm>
            <a:off x="467543" y="5028376"/>
            <a:ext cx="7488831" cy="540060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нормативных правовых актов органов местного самоуправления</a:t>
            </a:r>
          </a:p>
        </p:txBody>
      </p:sp>
      <p:sp>
        <p:nvSpPr>
          <p:cNvPr id="12" name="Пятиугольник 11"/>
          <p:cNvSpPr/>
          <p:nvPr/>
        </p:nvSpPr>
        <p:spPr>
          <a:xfrm>
            <a:off x="467546" y="5640328"/>
            <a:ext cx="7488830" cy="540060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благоприятных условий для развития субъектов малого и среднего предпринимательства</a:t>
            </a:r>
          </a:p>
        </p:txBody>
      </p:sp>
    </p:spTree>
    <p:extLst>
      <p:ext uri="{BB962C8B-B14F-4D97-AF65-F5344CB8AC3E}">
        <p14:creationId xmlns:p14="http://schemas.microsoft.com/office/powerpoint/2010/main" val="143674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51520" y="0"/>
            <a:ext cx="8640960" cy="8640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– это безвозмездные и безвозвратные поступления денежных средств в бюджет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15816" y="864096"/>
            <a:ext cx="3312368" cy="576064"/>
          </a:xfrm>
          <a:prstGeom prst="roundRect">
            <a:avLst/>
          </a:prstGeom>
          <a:solidFill>
            <a:srgbClr val="7EF0B2"/>
          </a:solidFill>
          <a:ln w="9525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505" y="1578722"/>
            <a:ext cx="2808311" cy="64847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доходы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7504" y="2316067"/>
            <a:ext cx="2808312" cy="381642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предусмотренных Законодательством РФ федеральных налогов и сборов, в том числе от налогов, предусмотренных специальными налоговыми режимами, и законодательством Курганской области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059832" y="1578722"/>
            <a:ext cx="3024336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Неналоговые доходы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28184" y="1578723"/>
            <a:ext cx="2808311" cy="64807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поступления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059832" y="2316067"/>
            <a:ext cx="3024336" cy="381642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включают в себя безвозмездные операции от прямого предоставления государством в пользование имуществом и природных ресурсов от различного вида услуг, а также платежи в виде штрафов или иных санкций за нарушение Законодательства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28184" y="2316067"/>
            <a:ext cx="2808311" cy="38164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Дотации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субсидии, субвенции, межбюджетные трансферты из бюджетов вышестоящего уровня; безвозмездные поступления от физических и юридических лиц, в том числе добровольные пожертвования</a:t>
            </a:r>
          </a:p>
        </p:txBody>
      </p:sp>
    </p:spTree>
    <p:extLst>
      <p:ext uri="{BB962C8B-B14F-4D97-AF65-F5344CB8AC3E}">
        <p14:creationId xmlns:p14="http://schemas.microsoft.com/office/powerpoint/2010/main" val="1618124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</a:t>
            </a:r>
            <a:r>
              <a:rPr lang="ru-RU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2019-2021 гг.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19572" y="1115632"/>
            <a:ext cx="1872208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35896" y="1115632"/>
            <a:ext cx="1872208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16216" y="1115632"/>
            <a:ext cx="1872208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год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938915"/>
              </p:ext>
            </p:extLst>
          </p:nvPr>
        </p:nvGraphicFramePr>
        <p:xfrm>
          <a:off x="278858" y="2060848"/>
          <a:ext cx="2753635" cy="228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8354425"/>
              </p:ext>
            </p:extLst>
          </p:nvPr>
        </p:nvGraphicFramePr>
        <p:xfrm>
          <a:off x="3195182" y="2060848"/>
          <a:ext cx="2753635" cy="228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6502367"/>
              </p:ext>
            </p:extLst>
          </p:nvPr>
        </p:nvGraphicFramePr>
        <p:xfrm>
          <a:off x="6179302" y="2060848"/>
          <a:ext cx="2753635" cy="228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Прямоугольник 10"/>
          <p:cNvSpPr/>
          <p:nvPr/>
        </p:nvSpPr>
        <p:spPr>
          <a:xfrm flipH="1" flipV="1">
            <a:off x="719572" y="4360748"/>
            <a:ext cx="288032" cy="24974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007604" y="4344523"/>
            <a:ext cx="1188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23928" y="4357212"/>
            <a:ext cx="13403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04249" y="4218713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поступления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 flipH="1" flipV="1">
            <a:off x="6516216" y="4386227"/>
            <a:ext cx="288032" cy="249749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flipH="1" flipV="1">
            <a:off x="3635896" y="4386227"/>
            <a:ext cx="288032" cy="24974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19572" y="4941168"/>
            <a:ext cx="1872208" cy="11521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доходов 484 068,4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516216" y="4941168"/>
            <a:ext cx="1872208" cy="11521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доходов 365 817,0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635927" y="4941168"/>
            <a:ext cx="1872208" cy="11521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доходов 384 558,6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92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188640"/>
            <a:ext cx="9143999" cy="8640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доходов бюджета </a:t>
            </a:r>
            <a:r>
              <a:rPr lang="ru-RU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2019 год                    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42840" y="1016911"/>
            <a:ext cx="3312368" cy="4766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1158" y="1556792"/>
            <a:ext cx="2808311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12536" y="1556792"/>
            <a:ext cx="2808311" cy="64807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перечисления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31159" y="2348880"/>
            <a:ext cx="2808311" cy="381642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на доходы физических лиц –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51010,0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оказания платных услуг –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11578,0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Единый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на вмененный доход –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3600,0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продажи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использования имущества –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2438,0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Прочие доходы –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5394,0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12536" y="2348880"/>
            <a:ext cx="2808311" cy="381642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27396,4 СУБВЕНЦИИ 169406,2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ДОТАЦИИ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выравнивание бюджетной обеспеченности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178694,0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303523190"/>
              </p:ext>
            </p:extLst>
          </p:nvPr>
        </p:nvGraphicFramePr>
        <p:xfrm>
          <a:off x="2967945" y="1412776"/>
          <a:ext cx="3195376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215659" y="5018083"/>
            <a:ext cx="216024" cy="2160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215659" y="5517232"/>
            <a:ext cx="216024" cy="21602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320270" y="4996083"/>
            <a:ext cx="223224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доходы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399931" y="5481228"/>
            <a:ext cx="282866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перечисления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44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059010"/>
              </p:ext>
            </p:extLst>
          </p:nvPr>
        </p:nvGraphicFramePr>
        <p:xfrm>
          <a:off x="35496" y="872201"/>
          <a:ext cx="9073008" cy="53454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2047"/>
                <a:gridCol w="5328593"/>
                <a:gridCol w="1080120"/>
                <a:gridCol w="1152127"/>
                <a:gridCol w="1080121"/>
              </a:tblGrid>
              <a:tr h="216975"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Налоги и сборы, установленные законодательством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Уровни бюджетов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750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Бюджеты муниципальных районов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Бюджеты городских поселений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Бюджеты сельских поселений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6975">
                <a:tc rowSpan="12"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Федеральные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vert="vert27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Акцизы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 том числе 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485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доходы от уплаты акцизов на нефтепродукты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доходы физических лиц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 том числе :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988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налог на доходы физических лиц, взимаемый на территориях городских поселений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987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налог на доходы физических лиц, взимаемый на территориях сельских поселений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785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Налоги со специальными налоговыми режимами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 том числе 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69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единый налог на вмененный доход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285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налог, взимаемый в связи с применением патентной системы налогообложения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33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единый сельскохозяйственный налог, взимаемый на территориях городских поселений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33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единый сельскохозяйственный налог, взимаемый на территориях сельских поселений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485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пошлина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 том числе 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485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в зависимости от установленных полномочий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48532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Местные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vert="vert27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имущество физических лиц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485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Земельный налог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5" marR="5465" marT="546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-99392"/>
            <a:ext cx="9144000" cy="998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 зачисления налогов по уровням бюджета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</a:t>
            </a:r>
            <a:r>
              <a:rPr lang="ru-RU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09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56061"/>
            <a:ext cx="504056" cy="64806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-10720"/>
            <a:ext cx="9144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Параметры бюджета </a:t>
            </a:r>
            <a:r>
              <a:rPr lang="ru-RU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4269" y="903680"/>
            <a:ext cx="7848871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–РАСХОДЫ = ДЕФИЦИТ/ПРОФИЦИТ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расходы превышают доходы складывается дефицит,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меньше доходов –профицит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835897"/>
              </p:ext>
            </p:extLst>
          </p:nvPr>
        </p:nvGraphicFramePr>
        <p:xfrm>
          <a:off x="539552" y="1916832"/>
          <a:ext cx="796358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5433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1690</TotalTime>
  <Words>3407</Words>
  <Application>Microsoft Office PowerPoint</Application>
  <PresentationFormat>Экран (4:3)</PresentationFormat>
  <Paragraphs>652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Бюджет для граждан</vt:lpstr>
      <vt:lpstr>Презентация PowerPoint</vt:lpstr>
      <vt:lpstr>Что такое бюджет?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Викторовна Тихонова</dc:creator>
  <cp:lastModifiedBy>Катя</cp:lastModifiedBy>
  <cp:revision>97</cp:revision>
  <dcterms:created xsi:type="dcterms:W3CDTF">2018-11-28T03:25:29Z</dcterms:created>
  <dcterms:modified xsi:type="dcterms:W3CDTF">2018-12-11T10:03:58Z</dcterms:modified>
</cp:coreProperties>
</file>