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82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8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3" r:id="rId25"/>
  </p:sldIdLst>
  <p:sldSz cx="9144000" cy="6858000" type="screen4x3"/>
  <p:notesSz cx="6735763" cy="9799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7" autoAdjust="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4444444444444529E-2"/>
          <c:y val="6.9767441860465296E-2"/>
          <c:w val="0.55185185185185182"/>
          <c:h val="0.872093023255815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#,##0">
                  <c:v>398625</c:v>
                </c:pt>
                <c:pt idx="1">
                  <c:v>398625</c:v>
                </c:pt>
                <c:pt idx="2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409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091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398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625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 formatCode="#,##0">
                  <c:v>398353</c:v>
                </c:pt>
                <c:pt idx="1">
                  <c:v>409091</c:v>
                </c:pt>
                <c:pt idx="2">
                  <c:v>398625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3.7414965986394613E-2"/>
                  <c:y val="9.302325581395350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401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264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4013605442176895E-2"/>
                  <c:y val="0.1085271317829457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410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944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6.1224489795918373E-2"/>
                  <c:y val="8.914728682170537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398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625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401264</c:v>
                </c:pt>
                <c:pt idx="1">
                  <c:v>410944</c:v>
                </c:pt>
                <c:pt idx="2">
                  <c:v>398625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</c:v>
                </c:pt>
              </c:strCache>
            </c:strRef>
          </c:tx>
          <c:dLbls>
            <c:dLbl>
              <c:idx val="0"/>
              <c:layout>
                <c:manualLayout>
                  <c:x val="3.2312925170068035E-2"/>
                  <c:y val="-1.1627906976744177E-2"/>
                </c:manualLayout>
              </c:layout>
              <c:showVal val="1"/>
            </c:dLbl>
            <c:dLbl>
              <c:idx val="1"/>
              <c:layout>
                <c:manualLayout>
                  <c:x val="3.7414965986394592E-2"/>
                  <c:y val="-3.4883720930232558E-2"/>
                </c:manualLayout>
              </c:layout>
              <c:showVal val="1"/>
            </c:dLbl>
            <c:dLbl>
              <c:idx val="2"/>
              <c:layout>
                <c:manualLayout>
                  <c:x val="3.4013605442176895E-2"/>
                  <c:y val="-1.5503875968992262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2911</c:v>
                </c:pt>
                <c:pt idx="1">
                  <c:v>1853</c:v>
                </c:pt>
                <c:pt idx="2">
                  <c:v>0</c:v>
                </c:pt>
              </c:numCache>
            </c:numRef>
          </c:val>
        </c:ser>
        <c:shape val="box"/>
        <c:axId val="86355328"/>
        <c:axId val="86447232"/>
        <c:axId val="0"/>
      </c:bar3DChart>
      <c:catAx>
        <c:axId val="86355328"/>
        <c:scaling>
          <c:orientation val="minMax"/>
        </c:scaling>
        <c:axPos val="b"/>
        <c:numFmt formatCode="General" sourceLinked="1"/>
        <c:tickLblPos val="nextTo"/>
        <c:crossAx val="86447232"/>
        <c:crosses val="autoZero"/>
        <c:auto val="1"/>
        <c:lblAlgn val="ctr"/>
        <c:lblOffset val="100"/>
      </c:catAx>
      <c:valAx>
        <c:axId val="86447232"/>
        <c:scaling>
          <c:orientation val="minMax"/>
        </c:scaling>
        <c:axPos val="l"/>
        <c:majorGridlines/>
        <c:numFmt formatCode="#,##0" sourceLinked="1"/>
        <c:tickLblPos val="nextTo"/>
        <c:crossAx val="863553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CatName val="1"/>
            <c:showPercent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 formatCode="#,##0">
                  <c:v>61372</c:v>
                </c:pt>
                <c:pt idx="1">
                  <c:v>337253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-1.557632398753894E-3"/>
                  <c:y val="-2.7777777777776807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25104</c:v>
                </c:pt>
                <c:pt idx="1">
                  <c:v>33208</c:v>
                </c:pt>
                <c:pt idx="2">
                  <c:v>25956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6.2305295950155814E-3"/>
                  <c:y val="-1.38888888888889E-2"/>
                </c:manualLayout>
              </c:layout>
              <c:showVal val="1"/>
            </c:dLbl>
            <c:dLbl>
              <c:idx val="1"/>
              <c:layout>
                <c:manualLayout>
                  <c:x val="-1.557632398753894E-3"/>
                  <c:y val="-2.7777777777778833E-3"/>
                </c:manualLayout>
              </c:layout>
              <c:showVal val="1"/>
            </c:dLbl>
            <c:dLbl>
              <c:idx val="2"/>
              <c:layout>
                <c:manualLayout>
                  <c:x val="4.6728971962616845E-3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Лист1!$C$2:$C$4</c:f>
              <c:numCache>
                <c:formatCode>#,##0</c:formatCode>
                <c:ptCount val="3"/>
                <c:pt idx="0">
                  <c:v>21177</c:v>
                </c:pt>
                <c:pt idx="1">
                  <c:v>16885</c:v>
                </c:pt>
                <c:pt idx="2">
                  <c:v>17495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1.2461059190031163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1.0903426791277268E-2"/>
                  <c:y val="6.0975609756097563E-3"/>
                </c:manualLayout>
              </c:layout>
              <c:showVal val="1"/>
            </c:dLbl>
            <c:dLbl>
              <c:idx val="2"/>
              <c:layout>
                <c:manualLayout>
                  <c:x val="9.345794392523428E-3"/>
                  <c:y val="6.0975609756097563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Лист1!$D$2:$D$4</c:f>
              <c:numCache>
                <c:formatCode>#,##0</c:formatCode>
                <c:ptCount val="3"/>
                <c:pt idx="0">
                  <c:v>244220</c:v>
                </c:pt>
                <c:pt idx="1">
                  <c:v>241796</c:v>
                </c:pt>
                <c:pt idx="2">
                  <c:v>231454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7.7881619937694756E-3"/>
                  <c:y val="-1.38888888888889E-2"/>
                </c:manualLayout>
              </c:layout>
              <c:showVal val="1"/>
            </c:dLbl>
            <c:dLbl>
              <c:idx val="1"/>
              <c:layout>
                <c:manualLayout>
                  <c:x val="6.2305295950155814E-3"/>
                  <c:y val="-8.3333333333333367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Лист1!$E$2:$E$4</c:f>
              <c:numCache>
                <c:formatCode>#,##0</c:formatCode>
                <c:ptCount val="3"/>
                <c:pt idx="0">
                  <c:v>27677</c:v>
                </c:pt>
                <c:pt idx="1">
                  <c:v>32493</c:v>
                </c:pt>
                <c:pt idx="2">
                  <c:v>34502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Социальная политика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7.7881619937694756E-3"/>
                  <c:y val="-1.6666666666666677E-2"/>
                </c:manualLayout>
              </c:layout>
              <c:showVal val="1"/>
            </c:dLbl>
            <c:dLbl>
              <c:idx val="1"/>
              <c:layout>
                <c:manualLayout>
                  <c:x val="7.7881619937694756E-3"/>
                  <c:y val="-1.38888888888889E-2"/>
                </c:manualLayout>
              </c:layout>
              <c:showVal val="1"/>
            </c:dLbl>
            <c:dLbl>
              <c:idx val="2"/>
              <c:layout>
                <c:manualLayout>
                  <c:x val="4.6728971962616845E-3"/>
                  <c:y val="-2.2222222222222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Лист1!$F$2:$F$4</c:f>
              <c:numCache>
                <c:formatCode>#,##0</c:formatCode>
                <c:ptCount val="3"/>
                <c:pt idx="0">
                  <c:v>52387</c:v>
                </c:pt>
                <c:pt idx="1">
                  <c:v>43776</c:v>
                </c:pt>
                <c:pt idx="2">
                  <c:v>43225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Остальные расходы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6.2305295950155814E-3"/>
                  <c:y val="-1.6666666666666677E-2"/>
                </c:manualLayout>
              </c:layout>
              <c:showVal val="1"/>
            </c:dLbl>
            <c:dLbl>
              <c:idx val="1"/>
              <c:layout>
                <c:manualLayout>
                  <c:x val="6.2305295950155814E-3"/>
                  <c:y val="-1.38888888888889E-2"/>
                </c:manualLayout>
              </c:layout>
              <c:showVal val="1"/>
            </c:dLbl>
            <c:dLbl>
              <c:idx val="2"/>
              <c:layout>
                <c:manualLayout>
                  <c:x val="4.6728971962616845E-3"/>
                  <c:y val="-1.6666666666666677E-2"/>
                </c:manualLayout>
              </c:layout>
              <c:showVal val="1"/>
            </c:dLbl>
            <c:spPr>
              <a:scene3d>
                <a:camera prst="orthographicFront"/>
                <a:lightRig rig="threePt" dir="t"/>
              </a:scene3d>
              <a:sp3d prstMaterial="metal"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Лист1!$G$2:$G$4</c:f>
              <c:numCache>
                <c:formatCode>#,##0</c:formatCode>
                <c:ptCount val="3"/>
                <c:pt idx="0">
                  <c:v>30699</c:v>
                </c:pt>
                <c:pt idx="1">
                  <c:v>42786</c:v>
                </c:pt>
                <c:pt idx="2">
                  <c:v>45993</c:v>
                </c:pt>
              </c:numCache>
            </c:numRef>
          </c:val>
        </c:ser>
        <c:shape val="box"/>
        <c:axId val="92748416"/>
        <c:axId val="92787072"/>
        <c:axId val="0"/>
      </c:bar3DChart>
      <c:catAx>
        <c:axId val="92748416"/>
        <c:scaling>
          <c:orientation val="minMax"/>
        </c:scaling>
        <c:axPos val="b"/>
        <c:numFmt formatCode="General" sourceLinked="0"/>
        <c:tickLblPos val="nextTo"/>
        <c:crossAx val="92787072"/>
        <c:crosses val="autoZero"/>
        <c:auto val="1"/>
        <c:lblAlgn val="ctr"/>
        <c:lblOffset val="100"/>
      </c:catAx>
      <c:valAx>
        <c:axId val="92787072"/>
        <c:scaling>
          <c:orientation val="minMax"/>
        </c:scaling>
        <c:axPos val="l"/>
        <c:majorGridlines/>
        <c:numFmt formatCode="#,##0" sourceLinked="1"/>
        <c:tickLblPos val="nextTo"/>
        <c:crossAx val="92748416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B/>
        </a:sp3d>
      </c:spPr>
    </c:plotArea>
    <c:legend>
      <c:legendPos val="r"/>
      <c:layout>
        <c:manualLayout>
          <c:xMode val="edge"/>
          <c:yMode val="edge"/>
          <c:x val="0.65331774934383202"/>
          <c:y val="0.11320004921259842"/>
          <c:w val="0.33418225065616797"/>
          <c:h val="0.8360999015748037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3458017072190301"/>
          <c:y val="2.8318248234434597E-2"/>
          <c:w val="0.49967782152230988"/>
          <c:h val="0.8307646724571815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Заработная плата с начислениями</c:v>
                </c:pt>
              </c:strCache>
            </c:strRef>
          </c:tx>
          <c:dLbls>
            <c:dLbl>
              <c:idx val="0"/>
              <c:layout>
                <c:manualLayout>
                  <c:x val="1.8018018018018021E-2"/>
                  <c:y val="-3.3505154639175257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231610.8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Коммунальные услуги </c:v>
                </c:pt>
              </c:strCache>
            </c:strRef>
          </c:tx>
          <c:dLbls>
            <c:dLbl>
              <c:idx val="0"/>
              <c:layout>
                <c:manualLayout>
                  <c:x val="1.3513513513513521E-2"/>
                  <c:y val="-1.0309278350515465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  <c:showVal val="1"/>
            </c:dLbl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42278.400000000001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Перечисления други бюджетам бюджетной системы</c:v>
                </c:pt>
              </c:strCache>
            </c:strRef>
          </c:tx>
          <c:dLbls>
            <c:dLbl>
              <c:idx val="0"/>
              <c:layout>
                <c:manualLayout>
                  <c:x val="2.2522522522522591E-2"/>
                  <c:y val="-2.8350515463917546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55547.6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Социальное обеспечение</c:v>
                </c:pt>
              </c:strCache>
            </c:strRef>
          </c:tx>
          <c:dLbls>
            <c:dLbl>
              <c:idx val="0"/>
              <c:layout>
                <c:manualLayout>
                  <c:x val="2.4024024024024031E-2"/>
                  <c:y val="-3.3505154639175257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15489</c:v>
                </c:pt>
              </c:numCache>
            </c:numRef>
          </c:val>
        </c:ser>
        <c:shape val="cylinder"/>
        <c:axId val="92927488"/>
        <c:axId val="92929024"/>
        <c:axId val="0"/>
      </c:bar3DChart>
      <c:catAx>
        <c:axId val="92927488"/>
        <c:scaling>
          <c:orientation val="minMax"/>
        </c:scaling>
        <c:axPos val="b"/>
        <c:numFmt formatCode="General" sourceLinked="1"/>
        <c:tickLblPos val="nextTo"/>
        <c:crossAx val="92929024"/>
        <c:crosses val="autoZero"/>
        <c:auto val="1"/>
        <c:lblAlgn val="ctr"/>
        <c:lblOffset val="100"/>
      </c:catAx>
      <c:valAx>
        <c:axId val="92929024"/>
        <c:scaling>
          <c:orientation val="minMax"/>
        </c:scaling>
        <c:axPos val="l"/>
        <c:majorGridlines/>
        <c:numFmt formatCode="General" sourceLinked="1"/>
        <c:tickLblPos val="nextTo"/>
        <c:crossAx val="9292748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0184131671041118"/>
          <c:y val="3.2896050030783192E-2"/>
          <c:w val="0.88288090551181098"/>
          <c:h val="0.7151668772884880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педагоги дошкольного образования</c:v>
                </c:pt>
              </c:strCache>
            </c:strRef>
          </c:tx>
          <c:dLbls>
            <c:dLbl>
              <c:idx val="0"/>
              <c:layout>
                <c:manualLayout>
                  <c:x val="5.5555555555555558E-3"/>
                  <c:y val="-3.7918408347104582E-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19536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/>
                      <a:t>19602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/>
                      <a:t>19802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19536</c:v>
                </c:pt>
                <c:pt idx="1">
                  <c:v>19602</c:v>
                </c:pt>
                <c:pt idx="2">
                  <c:v>19802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работники учреждений культуры</c:v>
                </c:pt>
              </c:strCache>
            </c:strRef>
          </c:tx>
          <c:dLbls>
            <c:dLbl>
              <c:idx val="2"/>
              <c:layout>
                <c:manualLayout>
                  <c:x val="8.3333333333333367E-3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11036</c:v>
                </c:pt>
                <c:pt idx="1">
                  <c:v>14135</c:v>
                </c:pt>
                <c:pt idx="2">
                  <c:v>16775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педагоги общего образования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22178</c:v>
                </c:pt>
                <c:pt idx="1">
                  <c:v>21780</c:v>
                </c:pt>
                <c:pt idx="2">
                  <c:v>22761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средний медицинский персонал</c:v>
                </c:pt>
              </c:strCache>
            </c:strRef>
          </c:tx>
          <c:dLbls>
            <c:dLbl>
              <c:idx val="1"/>
              <c:layout>
                <c:manualLayout>
                  <c:x val="1.3888888888888914E-2"/>
                  <c:y val="-1.646090534979426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16061</c:v>
                </c:pt>
                <c:pt idx="1">
                  <c:v>18513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педагоги доплнительного образования</c:v>
                </c:pt>
              </c:strCache>
            </c:strRef>
          </c:tx>
          <c:dLbls>
            <c:dLbl>
              <c:idx val="0"/>
              <c:layout>
                <c:manualLayout>
                  <c:x val="1.9444444444444445E-2"/>
                  <c:y val="-2.05761316872428E-3"/>
                </c:manualLayout>
              </c:layout>
              <c:showVal val="1"/>
            </c:dLbl>
            <c:dLbl>
              <c:idx val="1"/>
              <c:layout>
                <c:manualLayout>
                  <c:x val="2.2222222222222251E-2"/>
                  <c:y val="-6.1728395061728392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16106</c:v>
                </c:pt>
                <c:pt idx="1">
                  <c:v>17424</c:v>
                </c:pt>
                <c:pt idx="2">
                  <c:v>20314</c:v>
                </c:pt>
              </c:numCache>
            </c:numRef>
          </c:val>
        </c:ser>
        <c:dLbls>
          <c:showVal val="1"/>
        </c:dLbls>
        <c:shape val="box"/>
        <c:axId val="95402240"/>
        <c:axId val="95436800"/>
        <c:axId val="0"/>
      </c:bar3DChart>
      <c:catAx>
        <c:axId val="954022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5436800"/>
        <c:crosses val="autoZero"/>
        <c:auto val="1"/>
        <c:lblAlgn val="ctr"/>
        <c:lblOffset val="100"/>
      </c:catAx>
      <c:valAx>
        <c:axId val="95436800"/>
        <c:scaling>
          <c:orientation val="minMax"/>
        </c:scaling>
        <c:axPos val="l"/>
        <c:majorGridlines/>
        <c:numFmt formatCode="General" sourceLinked="1"/>
        <c:tickLblPos val="nextTo"/>
        <c:crossAx val="9540224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0.05833</cdr:x>
      <cdr:y>0.86667</cdr:y>
    </cdr:from>
    <cdr:to>
      <cdr:x>0.18333</cdr:x>
      <cdr:y>0.92292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3400" y="3962400"/>
          <a:ext cx="1143000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т</a:t>
          </a:r>
          <a:r>
            <a:rPr lang="ru-RU" sz="1100" dirty="0" smtClean="0"/>
            <a:t>ыс.руб.</a:t>
          </a:r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0.06306</cdr:x>
      <cdr:y>0.89691</cdr:y>
    </cdr:from>
    <cdr:to>
      <cdr:x>0.23423</cdr:x>
      <cdr:y>0.97423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3400" y="4419600"/>
          <a:ext cx="14478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 dirty="0"/>
            <a:t>т</a:t>
          </a:r>
          <a:r>
            <a:rPr lang="ru-RU" sz="1400" dirty="0" smtClean="0"/>
            <a:t>ыс.руб.</a:t>
          </a:r>
          <a:endParaRPr lang="ru-RU" sz="1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0.14167</cdr:x>
      <cdr:y>0.01235</cdr:y>
    </cdr:from>
    <cdr:to>
      <cdr:x>0.91667</cdr:x>
      <cdr:y>0.11111</cdr:y>
    </cdr:to>
    <cdr:sp macro="" textlink="">
      <cdr:nvSpPr>
        <cdr:cNvPr id="3" name="Прямая со стрелкой 2"/>
        <cdr:cNvSpPr/>
      </cdr:nvSpPr>
      <cdr:spPr>
        <a:xfrm xmlns:a="http://schemas.openxmlformats.org/drawingml/2006/main" flipV="1">
          <a:off x="1295400" y="76200"/>
          <a:ext cx="7086600" cy="609600"/>
        </a:xfrm>
        <a:prstGeom xmlns:a="http://schemas.openxmlformats.org/drawingml/2006/main" prst="straightConnector1">
          <a:avLst/>
        </a:prstGeom>
        <a:ln xmlns:a="http://schemas.openxmlformats.org/drawingml/2006/main" w="38100">
          <a:solidFill>
            <a:srgbClr val="FF0000"/>
          </a:solidFill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0.45</cdr:x>
      <cdr:y>0.02469</cdr:y>
    </cdr:from>
    <cdr:to>
      <cdr:x>0.55833</cdr:x>
      <cdr:y>0.06173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114800" y="152400"/>
          <a:ext cx="9906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rgbClr val="FF0000"/>
              </a:solidFill>
            </a:rPr>
            <a:t>21780</a:t>
          </a:r>
        </a:p>
        <a:p xmlns:a="http://schemas.openxmlformats.org/drawingml/2006/main">
          <a:endParaRPr lang="ru-RU" sz="11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0.90833</cdr:x>
      <cdr:y>0.02469</cdr:y>
    </cdr:from>
    <cdr:to>
      <cdr:x>1</cdr:x>
      <cdr:y>0.07407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8305800" y="152400"/>
          <a:ext cx="8382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rgbClr val="FF0000"/>
              </a:solidFill>
            </a:rPr>
            <a:t>22761</a:t>
          </a:r>
        </a:p>
        <a:p xmlns:a="http://schemas.openxmlformats.org/drawingml/2006/main">
          <a:endParaRPr lang="ru-RU" sz="1800" dirty="0" smtClean="0">
            <a:solidFill>
              <a:srgbClr val="FF0000"/>
            </a:solidFill>
          </a:endParaRP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0.51667</cdr:x>
      <cdr:y>0.93827</cdr:y>
    </cdr:from>
    <cdr:to>
      <cdr:x>0.975</cdr:x>
      <cdr:y>0.97531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724400" y="5791200"/>
          <a:ext cx="41910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                     Средняя заработная плата по Курганской области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0.51667</cdr:x>
      <cdr:y>0.95062</cdr:y>
    </cdr:from>
    <cdr:to>
      <cdr:x>0.56667</cdr:x>
      <cdr:y>0.95087</cdr:y>
    </cdr:to>
    <cdr:sp macro="" textlink="">
      <cdr:nvSpPr>
        <cdr:cNvPr id="10" name="Прямая со стрелкой 9"/>
        <cdr:cNvSpPr/>
      </cdr:nvSpPr>
      <cdr:spPr>
        <a:xfrm xmlns:a="http://schemas.openxmlformats.org/drawingml/2006/main">
          <a:off x="4724400" y="5867400"/>
          <a:ext cx="457200" cy="158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headEnd type="arrow"/>
          <a:tailEnd type="arrow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0.04167</cdr:x>
      <cdr:y>0.76543</cdr:y>
    </cdr:from>
    <cdr:to>
      <cdr:x>0.16667</cdr:x>
      <cdr:y>0.80247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81000" y="4724400"/>
          <a:ext cx="11430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 dirty="0"/>
            <a:t>т</a:t>
          </a:r>
          <a:r>
            <a:rPr lang="ru-RU" sz="1400" dirty="0" smtClean="0"/>
            <a:t>ыс.руб</a:t>
          </a:r>
          <a:r>
            <a:rPr lang="ru-RU" sz="1100" dirty="0" smtClean="0"/>
            <a:t>.</a:t>
          </a:r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hyperlink" Target="http://www.45.mchs.gov.ru/upload/resize_cache/iblock/9bd/360_360_0/9bdfcce181f3aeb273483aba3c7c48a4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12" Type="http://schemas.openxmlformats.org/officeDocument/2006/relationships/image" Target="../media/image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238694_4278653_bfoto_ru_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0"/>
            <a:ext cx="956034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52400" y="0"/>
            <a:ext cx="292984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Бюджет 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для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граждан</a:t>
            </a: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5200" y="4800600"/>
            <a:ext cx="5479770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 проекту решения </a:t>
            </a:r>
          </a:p>
          <a:p>
            <a:pPr algn="ctr"/>
            <a:r>
              <a:rPr lang="ru-RU" sz="20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Варгашинской</a:t>
            </a:r>
            <a:r>
              <a:rPr lang="ru-RU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районной Думы </a:t>
            </a:r>
          </a:p>
          <a:p>
            <a:pPr algn="ctr"/>
            <a:r>
              <a:rPr lang="ru-RU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«О бюджете Варгашинского района </a:t>
            </a:r>
          </a:p>
          <a:p>
            <a:pPr algn="ctr"/>
            <a:r>
              <a:rPr lang="ru-RU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 2015 год и на плановый период </a:t>
            </a:r>
          </a:p>
          <a:p>
            <a:pPr algn="ctr"/>
            <a:r>
              <a:rPr lang="ru-RU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2016 и 2017 годов»</a:t>
            </a:r>
            <a:endParaRPr lang="ru-RU" sz="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85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ОСНОВНЫЕ РАСХОДЫ БЮДЖЕТА ВАРГАШИНСКОГО РАЙОНА, СФОРМИРОВАННЫЕ ПО ЭКОНОМИЧЕСКОМУ СОДЕРЖАНИЮ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3400" cy="661240"/>
          </a:xfrm>
          <a:prstGeom prst="rect">
            <a:avLst/>
          </a:prstGeom>
        </p:spPr>
      </p:pic>
      <p:graphicFrame>
        <p:nvGraphicFramePr>
          <p:cNvPr id="4" name="Диаграмма 3"/>
          <p:cNvGraphicFramePr/>
          <p:nvPr/>
        </p:nvGraphicFramePr>
        <p:xfrm>
          <a:off x="381000" y="1676400"/>
          <a:ext cx="8458200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8382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Каждый вид расходов также отражает экономическую сущность расходов бюджета, позволяя установить их назначение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0"/>
            <a:ext cx="9144000" cy="533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Информация о средней заработной платы отдельных категорий 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работников бюджетной сферы Варгашинского района, руб.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200" cy="566777"/>
          </a:xfrm>
          <a:prstGeom prst="rect">
            <a:avLst/>
          </a:prstGeom>
        </p:spPr>
      </p:pic>
      <p:graphicFrame>
        <p:nvGraphicFramePr>
          <p:cNvPr id="5" name="Диаграмма 4"/>
          <p:cNvGraphicFramePr/>
          <p:nvPr/>
        </p:nvGraphicFramePr>
        <p:xfrm>
          <a:off x="0" y="685800"/>
          <a:ext cx="9144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95400" y="990600"/>
            <a:ext cx="83820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19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590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096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РАСХОДЫ БЮДЖЕТА ВАРГАШИНСКОГО РАЙОНА НА 2014-2017 ГОДЫ</a:t>
            </a: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6263" cy="714376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248400" cy="294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838200"/>
                <a:gridCol w="929640"/>
                <a:gridCol w="1249680"/>
                <a:gridCol w="1249680"/>
              </a:tblGrid>
              <a:tr h="3683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762005"/>
          <a:ext cx="9144000" cy="6160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6800"/>
                <a:gridCol w="1066800"/>
                <a:gridCol w="1066800"/>
                <a:gridCol w="1066800"/>
                <a:gridCol w="1066800"/>
              </a:tblGrid>
              <a:tr h="41317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2014 год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2015 год</a:t>
                      </a:r>
                    </a:p>
                    <a:p>
                      <a:pPr algn="ctr"/>
                      <a:r>
                        <a:rPr lang="ru-RU" sz="1600" dirty="0" smtClean="0"/>
                        <a:t>(прогноз)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2016 год</a:t>
                      </a:r>
                    </a:p>
                    <a:p>
                      <a:pPr algn="ctr"/>
                      <a:r>
                        <a:rPr lang="ru-RU" sz="1600" dirty="0" smtClean="0"/>
                        <a:t>(прогноз)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2017 год</a:t>
                      </a:r>
                    </a:p>
                    <a:p>
                      <a:pPr algn="ctr"/>
                      <a:r>
                        <a:rPr lang="ru-RU" sz="1600" dirty="0" smtClean="0"/>
                        <a:t>(прогноз)</a:t>
                      </a:r>
                      <a:endParaRPr lang="ru-RU" sz="1600" dirty="0"/>
                    </a:p>
                  </a:txBody>
                  <a:tcPr/>
                </a:tc>
              </a:tr>
              <a:tr h="41317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Объем расходов бюджета Варгашинского района  - всего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410 943,7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398 625,0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296 075,4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293 574,0</a:t>
                      </a:r>
                      <a:endParaRPr lang="ru-RU" sz="1600" dirty="0"/>
                    </a:p>
                  </a:txBody>
                  <a:tcPr/>
                </a:tc>
              </a:tr>
              <a:tr h="289555"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/>
                        <a:t>в расчете</a:t>
                      </a:r>
                      <a:r>
                        <a:rPr lang="ru-RU" sz="1600" i="1" baseline="0" dirty="0" smtClean="0"/>
                        <a:t> на 1 жителя (тыс.руб.)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21,3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20,7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15,4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15,2</a:t>
                      </a:r>
                      <a:endParaRPr lang="ru-RU" sz="1400" i="1" dirty="0"/>
                    </a:p>
                  </a:txBody>
                  <a:tcPr/>
                </a:tc>
              </a:tr>
              <a:tr h="33527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Объем расходов на ЖКХ - всего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6 812,3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3,0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0</a:t>
                      </a:r>
                      <a:endParaRPr lang="ru-RU" sz="1600" dirty="0"/>
                    </a:p>
                  </a:txBody>
                  <a:tcPr/>
                </a:tc>
              </a:tr>
              <a:tr h="304795"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/>
                        <a:t>в расчете на 1 жителя (тыс.руб.)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0,4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-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-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-</a:t>
                      </a:r>
                      <a:endParaRPr lang="ru-RU" sz="1600" i="1" dirty="0"/>
                    </a:p>
                  </a:txBody>
                  <a:tcPr/>
                </a:tc>
              </a:tr>
              <a:tr h="4131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Объем расходов на образование - всего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241 495,7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231 454,4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189 000,1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186 305,1</a:t>
                      </a:r>
                      <a:endParaRPr lang="ru-RU" sz="1600" dirty="0"/>
                    </a:p>
                  </a:txBody>
                  <a:tcPr/>
                </a:tc>
              </a:tr>
              <a:tr h="318342"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/>
                        <a:t>в расчете на 1 жителя (тыс.руб.)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12,5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12,0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9,8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9,7</a:t>
                      </a:r>
                      <a:endParaRPr lang="ru-RU" sz="1400" i="1" dirty="0"/>
                    </a:p>
                  </a:txBody>
                  <a:tcPr/>
                </a:tc>
              </a:tr>
              <a:tr h="4131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Объем расходов на культуру, кинематографию</a:t>
                      </a:r>
                      <a:r>
                        <a:rPr lang="ru-RU" sz="1600" baseline="0" dirty="0" smtClean="0"/>
                        <a:t> - всего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32 492,5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34 502,4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30 800,1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30 800,1</a:t>
                      </a:r>
                      <a:endParaRPr lang="ru-RU" sz="1600" dirty="0"/>
                    </a:p>
                  </a:txBody>
                  <a:tcPr/>
                </a:tc>
              </a:tr>
              <a:tr h="255689"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/>
                        <a:t>в расчете на 1 жителя (тыс.руб.)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1,7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1,8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1,6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1,6</a:t>
                      </a:r>
                      <a:endParaRPr lang="ru-RU" sz="1400" i="1" dirty="0"/>
                    </a:p>
                  </a:txBody>
                  <a:tcPr/>
                </a:tc>
              </a:tr>
              <a:tr h="4131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Объем расходов на социальную</a:t>
                      </a:r>
                      <a:r>
                        <a:rPr lang="ru-RU" sz="1600" baseline="0" dirty="0" smtClean="0"/>
                        <a:t> политику - всего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43 775,5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43 225,2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15 931,0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15 931,0</a:t>
                      </a:r>
                      <a:endParaRPr lang="ru-RU" sz="1600" dirty="0"/>
                    </a:p>
                  </a:txBody>
                  <a:tcPr/>
                </a:tc>
              </a:tr>
              <a:tr h="34543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/>
                        <a:t>в расчете на 1 жителя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2,3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2,2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0,8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0,8</a:t>
                      </a:r>
                      <a:endParaRPr lang="ru-RU" sz="1400" i="1" dirty="0"/>
                    </a:p>
                  </a:txBody>
                  <a:tcPr/>
                </a:tc>
              </a:tr>
              <a:tr h="4131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Объем расходов на физическую культуру и спорт - всего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4 949,4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4 782,7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4 166,0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3 166,0</a:t>
                      </a:r>
                      <a:endParaRPr lang="ru-RU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/>
                        <a:t>в расчете на 1 жителя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0,3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0,2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0,2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0,2</a:t>
                      </a:r>
                      <a:endParaRPr lang="ru-RU" sz="1400" i="1" dirty="0"/>
                    </a:p>
                  </a:txBody>
                  <a:tcPr/>
                </a:tc>
              </a:tr>
              <a:tr h="4131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Численность населения среднегодовая, чел.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19 258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19 258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19 258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19 258</a:t>
                      </a:r>
                      <a:endParaRPr lang="ru-RU" sz="1600" dirty="0"/>
                    </a:p>
                  </a:txBody>
                  <a:tcPr/>
                </a:tc>
              </a:tr>
              <a:tr h="413173"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77200" y="5334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тыс.руб.</a:t>
            </a:r>
            <a:endParaRPr lang="ru-RU" sz="1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5334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      ЗАЧЕМ ФОРМИРОВАТЬ И ИСПОЛНЯТЬ БЮДЖЕТ ПО ПРОГРАММАМ?</a:t>
            </a: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3400" cy="66124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04800" y="762000"/>
            <a:ext cx="8610600" cy="1752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целях повышения эффективности и  результативности бюджетных расходов принято решение: формировать и исполнять расходную часть бюджета  Варгашинского района через реализацию 7 муниципальных  программ.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Проект бюджета Варгашинского района на 2015-2017 годы  – программный бюджет.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819400"/>
            <a:ext cx="8382000" cy="317009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0" y="0"/>
            <a:ext cx="9144000" cy="6858000"/>
          </a:xfrm>
          <a:prstGeom prst="wave">
            <a:avLst>
              <a:gd name="adj1" fmla="val 12500"/>
              <a:gd name="adj2" fmla="val 0"/>
            </a:avLst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8763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B050"/>
                </a:solidFill>
              </a:rPr>
              <a:t>Муниципальная программа Варгашинского района </a:t>
            </a:r>
            <a:r>
              <a:rPr lang="ru-RU" sz="2200" b="1" i="1" dirty="0" smtClean="0">
                <a:solidFill>
                  <a:schemeClr val="accent3">
                    <a:lumMod val="75000"/>
                  </a:schemeClr>
                </a:solidFill>
              </a:rPr>
              <a:t>(далее муниципальная программа)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– комплекс мероприятий, увязанных по ресурсам, исполнителям и срокам, направленных на достижение конкретной цели в сфере социального, экономического, культурного и иного развития Варгашинского района, улучшение качества жизни населения.</a:t>
            </a:r>
            <a:endParaRPr lang="ru-RU" sz="2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457200" y="2362200"/>
            <a:ext cx="152400" cy="15240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362200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Муниципальная программа разрабатывается на срок не менее 3 лет и включает в себя подпрограммы и (или) отдельные мероприятия муниципальной программы.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457200" y="3429000"/>
            <a:ext cx="152400" cy="15240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62000" y="3352800"/>
            <a:ext cx="708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Цель муниципальной программы – планируемый за период реализации муниципальной программы(подпрограммы) конечный результат решения проблемы социально-экономического развития Варгашинского района посредством реализации мероприятий муниципальной программы (подпрограммы).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381000" y="5334000"/>
            <a:ext cx="152400" cy="15240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62000" y="52578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Заказчиком муниципальной программы (подпрограммы является Администрация Варгашинского района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5334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КАК ВЫГЛЯДИТ БЮДЖЕТ ВАРГАШИНСКОГО РАЙОНА НА 2015 ГОД В РАЗРЕЗЕ МУНИЦИПАЛЬНЫХ ПРОГРАММ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3863" cy="52545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718932"/>
          <a:ext cx="9144000" cy="6520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3048000"/>
              </a:tblGrid>
              <a:tr h="48679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Расходы бюджета Варгашинского района, всего</a:t>
                      </a:r>
                      <a:endParaRPr lang="ru-RU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398 625,0</a:t>
                      </a:r>
                      <a:endParaRPr lang="ru-RU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86796">
                <a:tc>
                  <a:txBody>
                    <a:bodyPr/>
                    <a:lstStyle/>
                    <a:p>
                      <a:r>
                        <a:rPr lang="ru-RU" sz="1500" i="1" dirty="0" smtClean="0"/>
                        <a:t>из</a:t>
                      </a:r>
                      <a:r>
                        <a:rPr lang="ru-RU" sz="1500" i="1" baseline="0" dirty="0" smtClean="0"/>
                        <a:t> них: расходы на реализацию муниципальных программ, всего</a:t>
                      </a:r>
                      <a:endParaRPr lang="ru-RU" sz="15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319 546,4</a:t>
                      </a:r>
                      <a:endParaRPr lang="ru-RU" dirty="0"/>
                    </a:p>
                  </a:txBody>
                  <a:tcPr/>
                </a:tc>
              </a:tr>
              <a:tr h="342948">
                <a:tc>
                  <a:txBody>
                    <a:bodyPr/>
                    <a:lstStyle/>
                    <a:p>
                      <a:r>
                        <a:rPr lang="ru-RU" sz="1600" i="1" baseline="0" dirty="0" smtClean="0">
                          <a:latin typeface="Arial" pitchFamily="34" charset="0"/>
                          <a:cs typeface="Arial" pitchFamily="34" charset="0"/>
                        </a:rPr>
                        <a:t>в том числе:</a:t>
                      </a:r>
                      <a:endParaRPr lang="ru-RU" sz="160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dirty="0"/>
                    </a:p>
                  </a:txBody>
                  <a:tcPr/>
                </a:tc>
              </a:tr>
              <a:tr h="77163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«Развитие образования и реализация молодежной политики в </a:t>
                      </a:r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Варгашинском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 районе на 2014-2016 годы»</a:t>
                      </a:r>
                    </a:p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224 834,6</a:t>
                      </a:r>
                      <a:endParaRPr lang="ru-RU" sz="1500" dirty="0"/>
                    </a:p>
                  </a:txBody>
                  <a:tcPr/>
                </a:tc>
              </a:tr>
              <a:tr h="10002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«Развитие единой дежурно-диспетчерской службы управления по развитию территорий Администрации Варгашинского района»</a:t>
                      </a:r>
                    </a:p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557,5</a:t>
                      </a:r>
                      <a:endParaRPr lang="ru-RU" sz="1500" dirty="0"/>
                    </a:p>
                  </a:txBody>
                  <a:tcPr/>
                </a:tc>
              </a:tr>
              <a:tr h="54300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«Развитие физической культуры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и спорта в </a:t>
                      </a:r>
                      <a:r>
                        <a:rPr lang="ru-RU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Варгашинском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районе на 2014-2016 годы»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4 782,7</a:t>
                      </a:r>
                      <a:endParaRPr lang="ru-RU" sz="1500" dirty="0"/>
                    </a:p>
                  </a:txBody>
                  <a:tcPr/>
                </a:tc>
              </a:tr>
              <a:tr h="77163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«Развитие культуры и сохранение культурного наследия Варгашинского района»</a:t>
                      </a:r>
                    </a:p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28 666,0</a:t>
                      </a:r>
                      <a:endParaRPr lang="ru-RU" sz="1500" dirty="0"/>
                    </a:p>
                  </a:txBody>
                  <a:tcPr/>
                </a:tc>
              </a:tr>
              <a:tr h="48679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«Развитие библиотечного дела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в </a:t>
                      </a:r>
                      <a:r>
                        <a:rPr lang="ru-RU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Варгашинском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районе»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11 433,2</a:t>
                      </a:r>
                      <a:endParaRPr lang="ru-RU" sz="1500" dirty="0"/>
                    </a:p>
                  </a:txBody>
                  <a:tcPr/>
                </a:tc>
              </a:tr>
              <a:tr h="77163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«Развитие агропромышленного комплекса в </a:t>
                      </a:r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Варгашинском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районе»</a:t>
                      </a:r>
                    </a:p>
                    <a:p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2 184,9</a:t>
                      </a:r>
                      <a:endParaRPr lang="ru-RU" sz="1500" dirty="0"/>
                    </a:p>
                  </a:txBody>
                  <a:tcPr/>
                </a:tc>
              </a:tr>
              <a:tr h="53605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«Управление муниципальными финансами и регулирование межбюджетных отношений»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/>
                        <a:t>47 087,5</a:t>
                      </a:r>
                      <a:endParaRPr lang="ru-RU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001000" y="457200"/>
            <a:ext cx="1143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dirty="0" smtClean="0"/>
              <a:t>тыс.руб.</a:t>
            </a:r>
            <a:endParaRPr lang="ru-RU" sz="15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1066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ОБРАЗОВАНИЯ И РЕАЛИЗАЦИЯ МОЛОДЕЖНОЙ ПОЛИТИКИ В ВАРГАШИНСКОМ РАЙОНЕ НА 2014-2016 ГОДЫ»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067" cy="1131901"/>
          </a:xfrm>
          <a:prstGeom prst="rect">
            <a:avLst/>
          </a:prstGeom>
        </p:spPr>
      </p:pic>
      <p:pic>
        <p:nvPicPr>
          <p:cNvPr id="5" name="Рисунок 4" descr="17432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1600200"/>
            <a:ext cx="1295400" cy="975868"/>
          </a:xfrm>
          <a:prstGeom prst="rect">
            <a:avLst/>
          </a:prstGeom>
        </p:spPr>
      </p:pic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152400" y="1143000"/>
            <a:ext cx="7696200" cy="1600200"/>
          </a:xfrm>
          <a:prstGeom prst="snip2Diag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Целью</a:t>
            </a:r>
            <a:r>
              <a:rPr lang="ru-RU" dirty="0" smtClean="0">
                <a:solidFill>
                  <a:srgbClr val="C00000"/>
                </a:solidFill>
              </a:rPr>
              <a:t> муниципальной программы является повышение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гражданина, создание условий для успешной социализации и самореализации детей и молодежи, содействие социально-экономическому развитию Варгашинского района.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62000" y="3200400"/>
          <a:ext cx="7620000" cy="33528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248400"/>
                <a:gridCol w="1371600"/>
              </a:tblGrid>
              <a:tr h="3819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СУММА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81985"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Организация предоставления дошкольного</a:t>
                      </a:r>
                      <a:r>
                        <a:rPr lang="ru-RU" sz="1500" baseline="0" dirty="0" smtClean="0"/>
                        <a:t> образования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55 796,5</a:t>
                      </a:r>
                      <a:endParaRPr lang="ru-RU" sz="1500" dirty="0"/>
                    </a:p>
                  </a:txBody>
                  <a:tcPr/>
                </a:tc>
              </a:tr>
              <a:tr h="381985"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Организация предоставления общего образования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128 894,7</a:t>
                      </a:r>
                      <a:endParaRPr lang="ru-RU" sz="1500" dirty="0"/>
                    </a:p>
                  </a:txBody>
                  <a:tcPr/>
                </a:tc>
              </a:tr>
              <a:tr h="530445"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Обеспечение питанием обучающихся общеобразовательных учреждений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7 340,0</a:t>
                      </a:r>
                      <a:endParaRPr lang="ru-RU" sz="1500" dirty="0"/>
                    </a:p>
                  </a:txBody>
                  <a:tcPr/>
                </a:tc>
              </a:tr>
              <a:tr h="381985"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Обеспечение бесплатного подвоза учащихся к месту учебы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4 030,0</a:t>
                      </a:r>
                      <a:endParaRPr lang="ru-RU" sz="1500" dirty="0"/>
                    </a:p>
                  </a:txBody>
                  <a:tcPr/>
                </a:tc>
              </a:tr>
              <a:tr h="530445"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Организация предоставления дополнительного образования детей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6 766,4</a:t>
                      </a:r>
                      <a:endParaRPr lang="ru-RU" sz="1500" dirty="0"/>
                    </a:p>
                  </a:txBody>
                  <a:tcPr/>
                </a:tc>
              </a:tr>
              <a:tr h="381985"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Реализация прочих мероприятий в сфере образования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22 007,0</a:t>
                      </a:r>
                      <a:endParaRPr lang="ru-RU" sz="1500" dirty="0"/>
                    </a:p>
                  </a:txBody>
                  <a:tcPr/>
                </a:tc>
              </a:tr>
              <a:tr h="381985"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всего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/>
                        <a:t>224 834,6</a:t>
                      </a:r>
                      <a:endParaRPr lang="ru-RU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981200" y="2667000"/>
            <a:ext cx="5711756" cy="5078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7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Расходы на реализацию программы</a:t>
            </a:r>
            <a:endParaRPr lang="ru-RU" sz="27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96200" y="2971800"/>
            <a:ext cx="762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тыс.руб.</a:t>
            </a:r>
            <a:endParaRPr lang="ru-RU" sz="13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1066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ЕДИНОЙ ДЕЖУНО-ДИСПЕТЧЕРСКОЙ СЛУЖБЫ УПРАВЛЕНИЯ ПО РАЗВИТИЮ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ТЕРРИТОРИЙ АДМИНИСТРАЦИИ ВАРГАШИНСКОГО РАЙОНА»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067" cy="11319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800" y="1219200"/>
            <a:ext cx="104163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1295400"/>
            <a:ext cx="7543800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- развитие и автоматизация системы управления при угрозе или возникновении чрезвычайной ситуации, определение очередности задач, структуры, порядка и функционирования единой дежурно-диспетчерской службы.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008-1695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2514600"/>
            <a:ext cx="2514599" cy="1312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28600" y="2590800"/>
            <a:ext cx="6477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Достижение указанной цели обеспечивается решением следующих задач муниципальной программы:</a:t>
            </a:r>
            <a:endParaRPr lang="ru-RU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304800" y="4114800"/>
            <a:ext cx="304800" cy="152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62000" y="3962400"/>
            <a:ext cx="716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реализация требований основных нормативных правовых актов по вопросам гражданской обороны, пожарной безопасности, защиты населения и территорий от чрезвычайных ситуаций;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Оснащение ЕДДС программно-техническими средствами автоматизации управления; 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Повышение уровня квалификации персонала.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304800" y="5105400"/>
            <a:ext cx="304800" cy="152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304800" y="6019800"/>
            <a:ext cx="304800" cy="1524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1066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ФИЗИЧЕСКОЙ КУЛЬТУРЫ И СПОРТА В ВАРГАШИНСКОМ РАЙОНЕ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НА 2014-2016 ГОДЫ»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067" cy="1131901"/>
          </a:xfrm>
          <a:prstGeom prst="rect">
            <a:avLst/>
          </a:prstGeom>
        </p:spPr>
      </p:pic>
      <p:pic>
        <p:nvPicPr>
          <p:cNvPr id="4" name="Рисунок 3" descr="548_proportional_0b7e0d981d99e9f7dbf828b7f04fde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3000"/>
            <a:ext cx="1727901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676400" y="1143000"/>
            <a:ext cx="723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Цель программы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– привлечение широкого круга детей, подростков и молодежи к занятиям физической культурой и спортом, утверждение среди молодежи здорового образа жизни, популяризация физической культуры и спорта среди населения Варгашинского района, создание необходимых условий для оздоровления, физического и духовно-нравственного развития личности в процессе занятий физической культурой и спортом, повышения уровня подготовленности спортсменов Варгашинского района.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304800" y="3276600"/>
            <a:ext cx="5181600" cy="6309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5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программы:</a:t>
            </a:r>
            <a:endParaRPr lang="ru-RU" sz="35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38862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Повышение интереса населения Варгашинского района к занятиям физической культурой и спортом;</a:t>
            </a:r>
          </a:p>
          <a:p>
            <a:r>
              <a:rPr lang="ru-RU" sz="1600" dirty="0" smtClean="0"/>
              <a:t>Формирование у населения потребности в физическом совершенствовании, регулярных занятиях физической культурой и спортом;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4876800"/>
            <a:ext cx="6324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Обеспечение доступности и повышение качества физкультурно-оздоровительных и спортивных услуг, предоставляемых населению Варгашинского района;</a:t>
            </a:r>
          </a:p>
          <a:p>
            <a:r>
              <a:rPr lang="ru-RU" sz="1600" dirty="0" smtClean="0"/>
              <a:t>Повышение качества и результативности процесса физического воспитания в муниципальных образовательных учреждениях Варгашинского района.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609600" y="4038600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609600" y="4495800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09600" y="5029200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609600" y="5715000"/>
            <a:ext cx="76200" cy="762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http://www.45.mchs.gov.ru/upload/resize_cache/iblock/9bd/360_360_0/9bdfcce181f3aeb273483aba3c7c48a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800600"/>
            <a:ext cx="2209800" cy="1772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1066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КУЛЬТУРЫ И СОХРАНЕНИЕ КУЛЬТУРНОГО НАСЛЕДИЯ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ВАРГАШИНСКОГО РАЙОНА»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067" cy="1131901"/>
          </a:xfrm>
          <a:prstGeom prst="rect">
            <a:avLst/>
          </a:prstGeom>
        </p:spPr>
      </p:pic>
      <p:sp>
        <p:nvSpPr>
          <p:cNvPr id="5" name="Загнутый угол 4"/>
          <p:cNvSpPr/>
          <p:nvPr/>
        </p:nvSpPr>
        <p:spPr>
          <a:xfrm>
            <a:off x="304800" y="1219200"/>
            <a:ext cx="8610600" cy="1676400"/>
          </a:xfrm>
          <a:prstGeom prst="foldedCorner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 smtClean="0"/>
          </a:p>
          <a:p>
            <a:pPr algn="ctr"/>
            <a:r>
              <a:rPr lang="ru-RU" sz="2200" b="1" dirty="0" smtClean="0"/>
              <a:t>Целью муниципальной программы  </a:t>
            </a:r>
            <a:r>
              <a:rPr lang="ru-RU" sz="2200" dirty="0" smtClean="0"/>
              <a:t>является улучшение качества жизни населения Варгашинского района, путем повышения уровня, объема и разнообразия услуг в сфере культуры, приобщение  к ценностям народной культуры различных слоев населения Варгашинского района</a:t>
            </a: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30480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Достижение указанной цели обеспечивается решением следующих </a:t>
            </a:r>
            <a:r>
              <a:rPr lang="ru-RU" b="1" dirty="0" smtClean="0">
                <a:solidFill>
                  <a:srgbClr val="00B050"/>
                </a:solidFill>
              </a:rPr>
              <a:t>задач</a:t>
            </a:r>
            <a:r>
              <a:rPr lang="ru-RU" dirty="0" smtClean="0">
                <a:solidFill>
                  <a:srgbClr val="00B050"/>
                </a:solidFill>
              </a:rPr>
              <a:t>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34290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обеспечение конституционного права населения Варгашинского района на доступ к культурным ценностям;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41148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создание условий для сохранения и развития культурного потенциала Варгашинского района;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971800" y="4876800"/>
            <a:ext cx="678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обеспечение сохранности историко-культурного наследия;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971800" y="5257800"/>
            <a:ext cx="6705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поддержка молодых дарований;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5638800"/>
            <a:ext cx="6553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обеспечение условий для культурного обмена;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971800" y="60198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укрепление материально-технической базы учреждений культуры.</a:t>
            </a:r>
            <a:endParaRPr lang="ru-RU" dirty="0"/>
          </a:p>
        </p:txBody>
      </p:sp>
      <p:sp>
        <p:nvSpPr>
          <p:cNvPr id="13" name="Блок-схема: сортировка 12"/>
          <p:cNvSpPr/>
          <p:nvPr/>
        </p:nvSpPr>
        <p:spPr>
          <a:xfrm flipH="1">
            <a:off x="685800" y="3657600"/>
            <a:ext cx="91438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сортировка 13"/>
          <p:cNvSpPr/>
          <p:nvPr/>
        </p:nvSpPr>
        <p:spPr>
          <a:xfrm>
            <a:off x="685800" y="42672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сортировка 14"/>
          <p:cNvSpPr/>
          <p:nvPr/>
        </p:nvSpPr>
        <p:spPr>
          <a:xfrm>
            <a:off x="2819400" y="50292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сортировка 15"/>
          <p:cNvSpPr/>
          <p:nvPr/>
        </p:nvSpPr>
        <p:spPr>
          <a:xfrm>
            <a:off x="2819400" y="54102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сортировка 16"/>
          <p:cNvSpPr/>
          <p:nvPr/>
        </p:nvSpPr>
        <p:spPr>
          <a:xfrm>
            <a:off x="2819400" y="57912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сортировка 17"/>
          <p:cNvSpPr/>
          <p:nvPr/>
        </p:nvSpPr>
        <p:spPr>
          <a:xfrm>
            <a:off x="2819400" y="6096000"/>
            <a:ext cx="76200" cy="152400"/>
          </a:xfrm>
          <a:prstGeom prst="flowChartSor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DSC_00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800600"/>
            <a:ext cx="2819400" cy="187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KCAL3BDK2CA5K3FZFCA64Z6NKCAE8DJ1GCAMVY6ONCABPS9W8CA4VX1ZTCABBZIF3CAZ7L9STCALQSY6QCA6E9M2ICAM3SBL0CA01V68QCAW9CR5RCAIATRSUCA4I2Q4DCAFH7KD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86200"/>
            <a:ext cx="3657600" cy="2971800"/>
          </a:xfrm>
          <a:prstGeom prst="rect">
            <a:avLst/>
          </a:prstGeom>
        </p:spPr>
      </p:pic>
      <p:pic>
        <p:nvPicPr>
          <p:cNvPr id="3" name="Рисунок 2" descr="getImag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0"/>
            <a:ext cx="3200400" cy="2400300"/>
          </a:xfrm>
          <a:prstGeom prst="rect">
            <a:avLst/>
          </a:prstGeom>
        </p:spPr>
      </p:pic>
      <p:pic>
        <p:nvPicPr>
          <p:cNvPr id="4" name="Рисунок 3" descr="vargaschi120209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4166116"/>
            <a:ext cx="3200400" cy="2691884"/>
          </a:xfrm>
          <a:prstGeom prst="rect">
            <a:avLst/>
          </a:prstGeom>
        </p:spPr>
      </p:pic>
      <p:pic>
        <p:nvPicPr>
          <p:cNvPr id="5" name="Рисунок 4" descr="герб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2941" y="3891525"/>
            <a:ext cx="2516859" cy="2966475"/>
          </a:xfrm>
          <a:prstGeom prst="rect">
            <a:avLst/>
          </a:prstGeom>
        </p:spPr>
      </p:pic>
      <p:pic>
        <p:nvPicPr>
          <p:cNvPr id="6" name="Рисунок 5" descr="getImag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038600" cy="3886200"/>
          </a:xfrm>
          <a:prstGeom prst="rect">
            <a:avLst/>
          </a:prstGeom>
        </p:spPr>
      </p:pic>
      <p:pic>
        <p:nvPicPr>
          <p:cNvPr id="7" name="Рисунок 6" descr="стелл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0" y="0"/>
            <a:ext cx="2514600" cy="3886200"/>
          </a:xfrm>
          <a:prstGeom prst="rect">
            <a:avLst/>
          </a:prstGeom>
        </p:spPr>
      </p:pic>
      <p:pic>
        <p:nvPicPr>
          <p:cNvPr id="8" name="Рисунок 7" descr="банк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94400" y="2362200"/>
            <a:ext cx="3149600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1066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БИБЛИОТЕЧНОГО ДЕЛА В ВАРГАШИНСКОМ РАЙОНЕ»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067" cy="1131901"/>
          </a:xfrm>
          <a:prstGeom prst="rect">
            <a:avLst/>
          </a:prstGeom>
        </p:spPr>
      </p:pic>
      <p:pic>
        <p:nvPicPr>
          <p:cNvPr id="4" name="Рисунок 3" descr="640.Biblioteka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800"/>
            <a:ext cx="1916494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2fc2d8b2b1ac39f13b4f5d5648cedd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4768922"/>
            <a:ext cx="1524000" cy="2089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600200" y="1066801"/>
            <a:ext cx="7543800" cy="2616101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cap="none" spc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Целью муниципальной программы является создание эффективной системы библиотечного </a:t>
            </a:r>
            <a:r>
              <a:rPr lang="ru-RU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обслуживания, способной обеспечить население </a:t>
            </a:r>
          </a:p>
          <a:p>
            <a:pPr algn="ctr"/>
            <a:r>
              <a:rPr lang="ru-RU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Варгашинского района к максимально быстрому, полному и свободному доступу  к информации, реализация их конституционных прав на свободный доступ к информации и знаниям, а также сохранение библиотечных фондов, хранящихся в муниципальных библиотеках, </a:t>
            </a:r>
          </a:p>
          <a:p>
            <a:pPr algn="ctr"/>
            <a:r>
              <a:rPr lang="ru-RU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осуществление автоматизации библиотечного дела, формирование эффективной стратегии непрерывного образования кадров.</a:t>
            </a:r>
          </a:p>
          <a:p>
            <a:pPr algn="ctr"/>
            <a:endParaRPr lang="ru-RU" sz="2000" b="1" cap="none" spc="0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3200400"/>
            <a:ext cx="2983509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 программы:</a:t>
            </a:r>
            <a:endParaRPr lang="ru-RU" sz="2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581400"/>
            <a:ext cx="7162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улучшение комплектования библиотечных фондов, в том числе и современными источниками информации на различных носителях информации, снижение количества отказов на запросы пользователей;</a:t>
            </a:r>
          </a:p>
          <a:p>
            <a:r>
              <a:rPr lang="ru-RU" sz="1500" dirty="0" smtClean="0"/>
              <a:t>обеспечение безопасности библиотек и сохранности библиотечных фондов;</a:t>
            </a:r>
          </a:p>
          <a:p>
            <a:r>
              <a:rPr lang="ru-RU" sz="1500" dirty="0" smtClean="0"/>
              <a:t>обеспечение  доступа к информации пользователей муниципальных библиотек к сети Интернет;</a:t>
            </a:r>
          </a:p>
          <a:p>
            <a:r>
              <a:rPr lang="ru-RU" sz="1500" dirty="0" smtClean="0"/>
              <a:t>обеспечение краеведческой информацией всех пользователей муниципальных библиотек, поддержка творческих людей Варгашинского района, привлечение детей к чтению;</a:t>
            </a:r>
          </a:p>
          <a:p>
            <a:r>
              <a:rPr lang="ru-RU" sz="1500" dirty="0" smtClean="0"/>
              <a:t>поэтапная автоматизация всех библиотечных процессов и внедрение современных информационных технологий в работу библиотек;</a:t>
            </a:r>
          </a:p>
          <a:p>
            <a:r>
              <a:rPr lang="ru-RU" sz="1500" dirty="0" smtClean="0"/>
              <a:t>укрепление материально-технической базы, создание комфортной обстановки и привлекательного образа муниципальных библиотек.</a:t>
            </a:r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457200" y="37338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57200" y="44196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57200" y="46482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57200" y="51054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57200" y="57912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57200" y="6248400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МУНИЦИПАЛЬНАЯ ПРОГРАММА ВАРГАШИНСКОГО РАЙОНА «РАЗВИТИЕ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АГРОПРОМЫШЛЕННОГО КОМПЛЕКСА В ВАРГАШИНСКОМ РАЙОНЕ»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762000" cy="944628"/>
          </a:xfrm>
          <a:prstGeom prst="rect">
            <a:avLst/>
          </a:prstGeom>
        </p:spPr>
      </p:pic>
      <p:pic>
        <p:nvPicPr>
          <p:cNvPr id="4" name="Рисунок 3" descr="54742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914400"/>
            <a:ext cx="2596827" cy="1723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914400"/>
            <a:ext cx="6172200" cy="192360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  <a:shade val="30000"/>
                  <a:satMod val="115000"/>
                </a:schemeClr>
              </a:gs>
              <a:gs pos="50000">
                <a:schemeClr val="bg2">
                  <a:lumMod val="90000"/>
                  <a:shade val="67500"/>
                  <a:satMod val="115000"/>
                </a:schemeClr>
              </a:gs>
              <a:gs pos="100000">
                <a:schemeClr val="bg2">
                  <a:lumMod val="9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 smtClean="0"/>
              <a:t>Целью</a:t>
            </a:r>
            <a:r>
              <a:rPr lang="ru-RU" sz="1700" dirty="0" smtClean="0"/>
              <a:t> программы является устойчивое развитие сельских территорий, повышение занятости и уровня жизни сельского населения, повышение конкурентоспособности сельскохозяйственной продукции на основе финансовой устойчивости  и модернизации сельского хозяйства, сохранение и воспроизводство используемых в сельскохозяйственном производстве земельных и других природных ресурсов.</a:t>
            </a:r>
            <a:endParaRPr lang="ru-RU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819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</a:rPr>
              <a:t>Задачи муниципальной программы:</a:t>
            </a:r>
            <a:endParaRPr lang="ru-RU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200400"/>
            <a:ext cx="8534400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/>
              <a:t>Улучшение общих условий функционирования программы сельского хозяйства путем сохранения и поддержания плодородия почв, создания системы информационного обеспечения в сфере сельского хозяйства с охватом к 2020 году 100% муниципальных образований Варгашинского района;</a:t>
            </a:r>
          </a:p>
          <a:p>
            <a:r>
              <a:rPr lang="ru-RU" sz="1700" dirty="0" smtClean="0"/>
              <a:t>обеспечение ускоренного развития приоритетных </a:t>
            </a:r>
            <a:r>
              <a:rPr lang="ru-RU" sz="1700" dirty="0" err="1" smtClean="0"/>
              <a:t>подотраслей</a:t>
            </a:r>
            <a:r>
              <a:rPr lang="ru-RU" sz="1700" dirty="0" smtClean="0"/>
              <a:t> сельского хозяйства, прежде всего животноводства, на основе доведения удельного веса племенного скота в общем объеме поголовья сельскохозяйственных животных: крупного рогатого скота до 2%, свиней до 5%, а так же на основе доведения удельного веса площади, засеваемой элитными семенами в общей площади посева до 4,5%;</a:t>
            </a:r>
          </a:p>
          <a:p>
            <a:r>
              <a:rPr lang="ru-RU" sz="1700" dirty="0" smtClean="0"/>
              <a:t>повышение финансовой устойчивости сельского хозяйства за счет мер по расширению доступа сельскохозяйственных товаропроизводителей к кредитным ресурсам на льготных условиях и повышению удельного веса застрахованных площадей до 25%.</a:t>
            </a:r>
          </a:p>
          <a:p>
            <a:endParaRPr lang="ru-RU" sz="1700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28600" y="3352800"/>
            <a:ext cx="76200" cy="7620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28600" y="4419600"/>
            <a:ext cx="76200" cy="7620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28600" y="5715000"/>
            <a:ext cx="76200" cy="7620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МУНИЦИПАЛЬНАЯ ПРОГРАММА ВАРГАШИНСКОГО РАЙОНА «УПРАВЛЕНИЕ                  МУНИЦИПАЛЬНЫМИ ФИНАНСАМИ И РЕГУЛИРОВАНИЕ МЕЖБЮДЖЕТНЫХ ОТНОШЕНИЙ»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762000" cy="944628"/>
          </a:xfrm>
          <a:prstGeom prst="rect">
            <a:avLst/>
          </a:prstGeom>
        </p:spPr>
      </p:pic>
      <p:pic>
        <p:nvPicPr>
          <p:cNvPr id="4" name="Рисунок 3" descr="den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755" y="5105400"/>
            <a:ext cx="2533245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28600" y="990600"/>
            <a:ext cx="8763000" cy="1308050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latin typeface="Monotype Corsiva" pitchFamily="66" charset="0"/>
                <a:cs typeface="Arial" pitchFamily="34" charset="0"/>
              </a:rPr>
              <a:t>Целью муниципальной программы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является обеспечение долгосрочной сбалансированности и устойчивости бюджетной системы Варгашинского района и повышение эффективности и качества управления  муниципальными финансами Варгашинского района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6600" y="2209800"/>
            <a:ext cx="19127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Задачи: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2667000"/>
            <a:ext cx="822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Эффективная реализация полномочий и совершенствование правового, организационного, финансового механизмов функционирования в сфере  управления муниципальными финансами;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обеспечение открытости, прозрачности и подотчетности деятельности главных распорядителей средств бюджета Варгашинского района при формировании и исполнении бюджета Варгашинского района, создание условий для вовлечения граждан в формирование бюджетной политики Варгашинского района;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обеспечение долгосрочной сбалансированности и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устойчивости бюджета Варгашинского района.</a:t>
            </a:r>
          </a:p>
          <a:p>
            <a:endParaRPr lang="ru-RU" dirty="0"/>
          </a:p>
        </p:txBody>
      </p:sp>
      <p:sp>
        <p:nvSpPr>
          <p:cNvPr id="8" name="Блок-схема: память с посл. доступом 7"/>
          <p:cNvSpPr/>
          <p:nvPr/>
        </p:nvSpPr>
        <p:spPr>
          <a:xfrm>
            <a:off x="304800" y="3124200"/>
            <a:ext cx="228600" cy="228600"/>
          </a:xfrm>
          <a:prstGeom prst="flowChartMagnetic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амять с посл. доступом 8"/>
          <p:cNvSpPr/>
          <p:nvPr/>
        </p:nvSpPr>
        <p:spPr>
          <a:xfrm>
            <a:off x="304800" y="4191000"/>
            <a:ext cx="228600" cy="228600"/>
          </a:xfrm>
          <a:prstGeom prst="flowChartMagnetic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амять с посл. доступом 9"/>
          <p:cNvSpPr/>
          <p:nvPr/>
        </p:nvSpPr>
        <p:spPr>
          <a:xfrm>
            <a:off x="304800" y="5867400"/>
            <a:ext cx="228600" cy="228600"/>
          </a:xfrm>
          <a:prstGeom prst="flowChartMagnetic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4200" y="1752600"/>
            <a:ext cx="2832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http://www.45</a:t>
            </a:r>
            <a:r>
              <a:rPr lang="ru-RU" dirty="0" err="1" smtClean="0"/>
              <a:t>варгаши.рф</a:t>
            </a:r>
            <a:r>
              <a:rPr lang="ru-RU" dirty="0" smtClean="0"/>
              <a:t>/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1752600"/>
            <a:ext cx="2832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http://www.45</a:t>
            </a:r>
            <a:r>
              <a:rPr lang="ru-RU" dirty="0" err="1" smtClean="0"/>
              <a:t>варгаши.рф</a:t>
            </a:r>
            <a:r>
              <a:rPr lang="ru-RU" dirty="0" smtClean="0"/>
              <a:t>/</a:t>
            </a:r>
            <a:endParaRPr lang="ru-RU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ОТКРЫТЫЕ ИНФОРМАЦИОННЫЕ РЕСУРСЫ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762000" cy="944628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0" y="1828800"/>
            <a:ext cx="9144000" cy="10668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Официальный сайт Администрации Варгашинского района</a:t>
            </a:r>
          </a:p>
          <a:p>
            <a:pPr algn="ctr"/>
            <a:r>
              <a:rPr lang="en-US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http://www.45</a:t>
            </a:r>
            <a:r>
              <a:rPr lang="ru-RU" sz="22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варгаши.рф</a:t>
            </a:r>
            <a:r>
              <a:rPr lang="ru-RU" sz="2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/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2150"/>
            <a:ext cx="8301037" cy="5473700"/>
          </a:xfrm>
        </p:spPr>
        <p:txBody>
          <a:bodyPr/>
          <a:lstStyle/>
          <a:p>
            <a:pPr algn="ctr" eaLnBrk="1" hangingPunct="1"/>
            <a:endParaRPr lang="ru-RU" altLang="ru-RU" b="1" dirty="0" smtClean="0">
              <a:solidFill>
                <a:srgbClr val="000000"/>
              </a:solidFill>
            </a:endParaRP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Брошюра подготовлена Финансовым отделом Администрации Варгашинского района Курганской области</a:t>
            </a:r>
          </a:p>
          <a:p>
            <a:pPr algn="ctr" eaLnBrk="1" hangingPunct="1"/>
            <a:endParaRPr lang="ru-RU" altLang="ru-RU" b="1" dirty="0" smtClean="0">
              <a:solidFill>
                <a:srgbClr val="000000"/>
              </a:solidFill>
            </a:endParaRP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ул.Чкалова,22,  </a:t>
            </a:r>
            <a:r>
              <a:rPr lang="ru-RU" altLang="ru-RU" b="1" dirty="0" err="1" smtClean="0">
                <a:solidFill>
                  <a:srgbClr val="000000"/>
                </a:solidFill>
              </a:rPr>
              <a:t>рп</a:t>
            </a:r>
            <a:r>
              <a:rPr lang="ru-RU" altLang="ru-RU" b="1" dirty="0" smtClean="0">
                <a:solidFill>
                  <a:srgbClr val="000000"/>
                </a:solidFill>
              </a:rPr>
              <a:t>. Варгаши,  641330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телефон (8-35233) 2-06-45, факс 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(8-35233) 2-06-11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000000"/>
                </a:solidFill>
              </a:rPr>
              <a:t>Е</a:t>
            </a:r>
            <a:r>
              <a:rPr lang="fr-FR" altLang="ru-RU" b="1" dirty="0" smtClean="0">
                <a:solidFill>
                  <a:srgbClr val="000000"/>
                </a:solidFill>
              </a:rPr>
              <a:t>-mail:</a:t>
            </a:r>
            <a:r>
              <a:rPr lang="ru-RU" altLang="ru-RU" b="1" dirty="0" smtClean="0">
                <a:solidFill>
                  <a:srgbClr val="000000"/>
                </a:solidFill>
              </a:rPr>
              <a:t> </a:t>
            </a:r>
            <a:r>
              <a:rPr lang="en-US" altLang="ru-RU" b="1" dirty="0" smtClean="0">
                <a:solidFill>
                  <a:srgbClr val="000000"/>
                </a:solidFill>
              </a:rPr>
              <a:t>raifo4503@mail.ru</a:t>
            </a:r>
            <a:endParaRPr lang="ru-RU" altLang="ru-RU" dirty="0" smtClean="0">
              <a:solidFill>
                <a:srgbClr val="000000"/>
              </a:solidFill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21507" name="Picture 8" descr="Coat_of_Arms_of_Vargachinskiy_rayon_(Kurganskaya_oblast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0" y="0"/>
            <a:ext cx="9144000" cy="8382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герб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"/>
            <a:ext cx="762000" cy="944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0" y="0"/>
            <a:ext cx="9144000" cy="6858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Что такое бюджет?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2463" cy="808838"/>
          </a:xfrm>
          <a:prstGeom prst="rect">
            <a:avLst/>
          </a:prstGeom>
        </p:spPr>
      </p:pic>
      <p:pic>
        <p:nvPicPr>
          <p:cNvPr id="6" name="Рисунок 5" descr="a5a93c63bc699e4a9429e43b5c8b5fd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762000"/>
            <a:ext cx="3000375" cy="2489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09600" y="838200"/>
            <a:ext cx="4953000" cy="2362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форма образования и расходования денежных средств, предназначенных для решения задач и функций государства и местного самоуправления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3657600"/>
            <a:ext cx="2819400" cy="2895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Составление проекта бюджета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Непосредственное составление бюджета Варгашинского района осуществляет Финансовый отдел Администрации Варгашинского района</a:t>
            </a: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24200" y="3657600"/>
            <a:ext cx="2819400" cy="2895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Рассмотрение проекта бюджета</a:t>
            </a:r>
          </a:p>
          <a:p>
            <a:pPr algn="ctr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Одобренный Администрацией Варгашинского района проект решения о бюджете  вносится Главой Варгашинского района на рассмотрение </a:t>
            </a:r>
            <a:r>
              <a:rPr lang="ru-RU" sz="1700" dirty="0" err="1" smtClean="0">
                <a:solidFill>
                  <a:schemeClr val="tx2">
                    <a:lumMod val="75000"/>
                  </a:schemeClr>
                </a:solidFill>
              </a:rPr>
              <a:t>Варгашинской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 районной Думы</a:t>
            </a:r>
            <a:endParaRPr lang="ru-RU" sz="17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48400" y="3657600"/>
            <a:ext cx="2895600" cy="2895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700" b="1" u="sng" dirty="0" smtClean="0">
                <a:solidFill>
                  <a:schemeClr val="tx2">
                    <a:lumMod val="75000"/>
                  </a:schemeClr>
                </a:solidFill>
              </a:rPr>
              <a:t>Утверждение бюджета</a:t>
            </a:r>
          </a:p>
          <a:p>
            <a:pPr algn="ctr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Решение о бюджете Варгашинского района на очередной финансовый год и плановый период утверждается депутатами </a:t>
            </a:r>
            <a:r>
              <a:rPr lang="ru-RU" sz="1700" dirty="0" err="1" smtClean="0">
                <a:solidFill>
                  <a:schemeClr val="tx2">
                    <a:lumMod val="75000"/>
                  </a:schemeClr>
                </a:solidFill>
              </a:rPr>
              <a:t>Варгашинской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 районной Думы и передается для обнародования в </a:t>
            </a:r>
            <a:r>
              <a:rPr lang="ru-RU" sz="1700" dirty="0" err="1" smtClean="0">
                <a:solidFill>
                  <a:schemeClr val="tx2">
                    <a:lumMod val="75000"/>
                  </a:schemeClr>
                </a:solidFill>
              </a:rPr>
              <a:t>Варгашинскую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</a:rPr>
              <a:t> районную газету «Маяк»</a:t>
            </a: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819400" y="4876800"/>
            <a:ext cx="304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943600" y="4876800"/>
            <a:ext cx="304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096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  <a:cs typeface="Times New Roman" pitchFamily="18" charset="0"/>
              </a:rPr>
              <a:t>        Основные параметры бюджета Варгашинского района, тыс. руб.</a:t>
            </a: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00" cy="701239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2400" y="685800"/>
            <a:ext cx="3276600" cy="22860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расходная часть бюджета превышает доходную, то бюджет сводится с 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дефицитом.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Превышение доходов над расходами образует положительный остаток – </a:t>
            </a:r>
            <a:r>
              <a:rPr lang="ru-RU" b="1" u="sng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профицит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05200" y="685800"/>
            <a:ext cx="5638800" cy="6096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Параметры бюджета на 2015 год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800600" y="1219200"/>
          <a:ext cx="3429000" cy="218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533400" y="3124200"/>
            <a:ext cx="8077200" cy="4572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Параметры бюджета Варгашинского района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990600" y="3581400"/>
          <a:ext cx="74676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47800" y="61722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тыс.руб.</a:t>
            </a:r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78" name="Group 582"/>
          <p:cNvGraphicFramePr>
            <a:graphicFrameLocks noGrp="1"/>
          </p:cNvGraphicFramePr>
          <p:nvPr/>
        </p:nvGraphicFramePr>
        <p:xfrm>
          <a:off x="0" y="593802"/>
          <a:ext cx="9144000" cy="6264199"/>
        </p:xfrm>
        <a:graphic>
          <a:graphicData uri="http://schemas.openxmlformats.org/drawingml/2006/table">
            <a:tbl>
              <a:tblPr/>
              <a:tblGrid>
                <a:gridCol w="443883"/>
                <a:gridCol w="5652118"/>
                <a:gridCol w="1066800"/>
                <a:gridCol w="990600"/>
                <a:gridCol w="990599"/>
              </a:tblGrid>
              <a:tr h="335950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и сборы, установленные законодательством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 бюджетов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018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муниципальных районов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городских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Бюджеты сельских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36635">
                <a:tc rowSpan="12">
                  <a:txBody>
                    <a:bodyPr/>
                    <a:lstStyle/>
                    <a:p>
                      <a:pPr marL="0" marR="0" lvl="0" indent="0" algn="di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Федеральные</a:t>
                      </a: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172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доходы от уплаты акцизов на нефтепродукты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6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: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09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налог на доходы физических лиц, взимаемый на территориях городских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87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налог на доходы физических лиц, взимаемый на территориях сельских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6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со специальными налоговыми режимами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том числе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172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единый налог на вмененный доход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95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налог, взимаемый в связи с применением патентной системы налогообложения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9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единый сельскохозяйственный налог, взимаемый на территориях городских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9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единый сельскохозяйственный налог, взимаемый на территориях сельских поселений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6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том числе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88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в зависимости от установленных полномочий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60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Местные</a:t>
                      </a: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89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0" y="0"/>
            <a:ext cx="9144000" cy="5334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КАК ЗАЧИСЛЯЮТСЯ НАЛОГИ НА ТЕРРИТОРИИ ВАРГАШИНСКОГО РАЙОНА</a:t>
            </a:r>
            <a:endParaRPr lang="ru-RU" sz="19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0063" cy="61991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5334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05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 чего формируются доходы бюджета Варгашинского района?</a:t>
            </a:r>
            <a:endParaRPr lang="ru-RU" sz="205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0063" cy="61991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209800" y="685800"/>
            <a:ext cx="4572000" cy="6858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</a:rPr>
              <a:t>ДОХОДЫ БЮДЖЕТА</a:t>
            </a:r>
            <a:r>
              <a:rPr lang="ru-RU" dirty="0" smtClean="0">
                <a:solidFill>
                  <a:srgbClr val="002060"/>
                </a:solidFill>
              </a:rPr>
              <a:t>– поступающие в бюджет денежные средства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4800" y="1447800"/>
            <a:ext cx="3581400" cy="533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СОБСТВЕННЫЕ ДОХОДЫ БЮДЖЕТА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29200" y="1447800"/>
            <a:ext cx="3657600" cy="533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БЕЗВОЗМЕЗДНЫЕ ПОСТУПЛЕНИЯ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0800000">
            <a:off x="1600200" y="9144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333500" y="11811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781800" y="914400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7049294" y="1181100"/>
            <a:ext cx="5326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4648200" y="2133600"/>
            <a:ext cx="4191000" cy="11430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ДОТАЦИИ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передаваемые на безвозмездной и безвозвратной основе без установления направлений и условий их использования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48200" y="3429000"/>
            <a:ext cx="4191000" cy="10668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СУБСИДИИ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предоставляемые в целях 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расходных обязательств нижестоящих бюджетов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648200" y="4648200"/>
            <a:ext cx="4191000" cy="11430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СУБВЕНЦИИ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выделяемые из вышестоящего бюджета на определенные срок на конкретные цели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28600" y="2057400"/>
            <a:ext cx="3962400" cy="15240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pPr algn="ctr"/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предусмотренных законодательством Российской Федерации федеральных налогов и сборов, в том числе от налогов, предусмотренных специальными налоговыми режимами, и законодательством </a:t>
            </a:r>
          </a:p>
          <a:p>
            <a:pPr algn="ctr"/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Курганской </a:t>
            </a:r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endParaRPr lang="ru-RU" sz="13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8600" y="3733800"/>
            <a:ext cx="3962400" cy="17526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Платежи, которые включают в себя безвозмездные операции от прямого предоставления государством в пользование имущества и природных ресурсов, от различного вида услуг, а так же платежи в виде штрафов или иных санкций за нарушение законодательства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28600" y="5562600"/>
            <a:ext cx="3962400" cy="114300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ИНЫЕ ПОСТУПЛЕНИЯ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Перечисления от физических и юридических лиц, не требующие возмещения и возврата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10800000">
            <a:off x="152400" y="16764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-2095500" y="3924300"/>
            <a:ext cx="449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28600" y="6172200"/>
            <a:ext cx="76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52400" y="4495800"/>
            <a:ext cx="76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Скругленный прямоугольник 48"/>
          <p:cNvSpPr/>
          <p:nvPr/>
        </p:nvSpPr>
        <p:spPr>
          <a:xfrm>
            <a:off x="4724400" y="5943600"/>
            <a:ext cx="4114800" cy="533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ИНЫЕ МЕЖБЮДЖЕТНЫЕ ТРАНСФЕРТЫ</a:t>
            </a: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8686800" y="1676400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6972300" y="3848100"/>
            <a:ext cx="434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6782594" y="3886200"/>
            <a:ext cx="44188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8839200" y="23622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8839200" y="37338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8839200" y="49530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8839200" y="60960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096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ДОХОДЫ БЮДЖЕТА ВАРГАШИНСКОГО РАЙОНА В 2015 ГОДУ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0063" cy="619913"/>
          </a:xfrm>
          <a:prstGeom prst="rect">
            <a:avLst/>
          </a:prstGeom>
        </p:spPr>
      </p:pic>
      <p:pic>
        <p:nvPicPr>
          <p:cNvPr id="4" name="Рисунок 3" descr="2014-04-09dengi_sybsidi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609600"/>
            <a:ext cx="2362200" cy="1771650"/>
          </a:xfrm>
          <a:prstGeom prst="rect">
            <a:avLst/>
          </a:prstGeom>
        </p:spPr>
      </p:pic>
      <p:pic>
        <p:nvPicPr>
          <p:cNvPr id="5" name="Рисунок 4" descr="482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685800"/>
            <a:ext cx="22860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00400" y="685800"/>
            <a:ext cx="29712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Доходы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бюджета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 rot="1722083">
            <a:off x="6101497" y="1605696"/>
            <a:ext cx="457200" cy="45720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 rot="8987222">
            <a:off x="2750982" y="1607982"/>
            <a:ext cx="457200" cy="457200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04800" y="2438400"/>
            <a:ext cx="3200400" cy="533400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БЕЗВОЗМЕЗДНЫЕ ПЕРЕЧИСЛЕНИЯ</a:t>
            </a:r>
            <a:endParaRPr lang="ru-RU" b="1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5791200" y="2438400"/>
            <a:ext cx="3124200" cy="5334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СОБСТВЕННЫЕ ДОХОДЫ</a:t>
            </a: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200400" y="2819400"/>
          <a:ext cx="2743200" cy="15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8600" y="2971800"/>
            <a:ext cx="3276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В 2015 году из областного бюджета Курганской области будут перечислены: </a:t>
            </a:r>
            <a:endParaRPr lang="ru-RU" sz="1500" dirty="0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04800" y="3733800"/>
            <a:ext cx="2743200" cy="533400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СУБСИДИИ </a:t>
            </a:r>
            <a:r>
              <a:rPr lang="ru-RU" dirty="0" smtClean="0"/>
              <a:t>19 556 тыс.руб.</a:t>
            </a:r>
            <a:endParaRPr lang="ru-RU" dirty="0"/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04800" y="4343400"/>
            <a:ext cx="3200400" cy="685800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СУБВЕНЦИИ</a:t>
            </a:r>
            <a:r>
              <a:rPr lang="ru-RU" dirty="0" smtClean="0"/>
              <a:t> 183 717 тыс.руб.</a:t>
            </a:r>
            <a:endParaRPr lang="ru-RU" dirty="0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304800" y="5105400"/>
            <a:ext cx="4495800" cy="914400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ДОТАЦИИ</a:t>
            </a:r>
            <a:r>
              <a:rPr lang="ru-RU" dirty="0" smtClean="0"/>
              <a:t> 103 527 тыс.руб.</a:t>
            </a:r>
          </a:p>
          <a:p>
            <a:pPr algn="ctr"/>
            <a:r>
              <a:rPr lang="ru-RU" sz="1400" dirty="0" smtClean="0"/>
              <a:t>На выравнивание бюджетной обеспеченности субъектов РФ и на обеспечение сбалансированности бюджетов</a:t>
            </a:r>
            <a:endParaRPr lang="ru-RU" sz="1400" dirty="0"/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304800" y="6096000"/>
            <a:ext cx="4876800" cy="533400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ИНЫЕ МЕЖБЮДЖЕТНЫЕ ТРАНСФЕРТЫ </a:t>
            </a:r>
            <a:r>
              <a:rPr lang="ru-RU" dirty="0" smtClean="0"/>
              <a:t>28 773 тыс.руб.</a:t>
            </a:r>
            <a:endParaRPr lang="ru-RU" dirty="0"/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5638800" y="3505200"/>
            <a:ext cx="3276600" cy="31242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u="sng" dirty="0" smtClean="0"/>
              <a:t>Налог на доходы физических лиц </a:t>
            </a:r>
            <a:r>
              <a:rPr lang="ru-RU" sz="1700" dirty="0" smtClean="0"/>
              <a:t>– 42 574,0 тыс.руб.</a:t>
            </a:r>
          </a:p>
          <a:p>
            <a:pPr algn="just"/>
            <a:r>
              <a:rPr lang="ru-RU" sz="1700" u="sng" dirty="0" smtClean="0"/>
              <a:t>Доходы от оказания платных услуг </a:t>
            </a:r>
            <a:r>
              <a:rPr lang="ru-RU" sz="1700" dirty="0" smtClean="0"/>
              <a:t>– 6 956,0 тыс.руб.</a:t>
            </a:r>
          </a:p>
          <a:p>
            <a:pPr algn="just"/>
            <a:r>
              <a:rPr lang="ru-RU" sz="1700" u="sng" dirty="0" smtClean="0"/>
              <a:t>Единый налог на вмененный доход</a:t>
            </a:r>
            <a:r>
              <a:rPr lang="ru-RU" sz="1700" dirty="0" smtClean="0"/>
              <a:t> – 4 700,0 тыс.руб.</a:t>
            </a:r>
          </a:p>
          <a:p>
            <a:pPr algn="just"/>
            <a:r>
              <a:rPr lang="ru-RU" sz="1700" u="sng" dirty="0" smtClean="0"/>
              <a:t>Доходы от продажи и использования имущества и земли</a:t>
            </a:r>
            <a:r>
              <a:rPr lang="ru-RU" sz="1700" dirty="0" smtClean="0"/>
              <a:t> – 3 000,0 тыс.руб.</a:t>
            </a:r>
          </a:p>
          <a:p>
            <a:pPr algn="just"/>
            <a:r>
              <a:rPr lang="ru-RU" sz="1700" dirty="0" smtClean="0"/>
              <a:t>Прочие доходы – 5 822,0 </a:t>
            </a:r>
            <a:endParaRPr lang="ru-RU" sz="17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7" descr="russiacoatofarm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133600"/>
            <a:ext cx="6334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9" descr="55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133600"/>
            <a:ext cx="1008063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1" descr="2-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2133600"/>
            <a:ext cx="9366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4" descr="5076556c355cd207331189_600_4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313" y="2133600"/>
            <a:ext cx="1008062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6" descr="417_image_very_lar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375" y="2133600"/>
            <a:ext cx="912813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8" descr="1-teatralnaya-studiya-dlya-detej-i-podrostkov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2060575"/>
            <a:ext cx="91916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0" descr="fef27b5b3ea42a9a86ede488e285bf2d_X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0788" y="2133600"/>
            <a:ext cx="9017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2" descr="sport1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08850" y="2133600"/>
            <a:ext cx="7143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4" descr="MoneyBagsji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101013" y="2133600"/>
            <a:ext cx="87471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6" descr="ProCity33 - рекламно - информационный портал г. Петушки - Образование дополнительное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2133600"/>
            <a:ext cx="863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0" y="0"/>
            <a:ext cx="9144000" cy="6096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accent6">
                    <a:lumMod val="50000"/>
                  </a:schemeClr>
                </a:solidFill>
              </a:rPr>
              <a:t>      РАСХОДЫ БЮДЖЕТА ВАРГАШИНСКОГО РАЙОНА В 2015 ГОДУ</a:t>
            </a:r>
            <a:endParaRPr lang="ru-RU" sz="2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Рисунок 12" descr="герб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500063" cy="61991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000" y="6858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Расходы бюджета </a:t>
            </a:r>
            <a:r>
              <a:rPr lang="ru-RU" dirty="0" smtClean="0"/>
              <a:t>–это денежные средства, направляемые на финансовое обеспечение задач и функций государства и местного самоуправления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4876800"/>
            <a:ext cx="1828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Общегосударственные вопросы 25 956,3 тыс.руб. (6,5)</a:t>
            </a:r>
            <a:endParaRPr lang="ru-RU" sz="1300" dirty="0"/>
          </a:p>
        </p:txBody>
      </p:sp>
      <p:cxnSp>
        <p:nvCxnSpPr>
          <p:cNvPr id="18" name="Прямая соединительная линия 17"/>
          <p:cNvCxnSpPr>
            <a:stCxn id="2" idx="2"/>
          </p:cNvCxnSpPr>
          <p:nvPr/>
        </p:nvCxnSpPr>
        <p:spPr>
          <a:xfrm rot="5400000">
            <a:off x="-548083" y="3859609"/>
            <a:ext cx="2022475" cy="119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3400" y="3124200"/>
            <a:ext cx="12192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Национальная оборона – 746 тыс.руб. (0,2)</a:t>
            </a:r>
            <a:endParaRPr lang="ru-RU" sz="1300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>
            <a:off x="1219200" y="30480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371600" y="3810000"/>
            <a:ext cx="16764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Национальная безопасность и правоохранительная деятельность - 557,5 тыс.руб. (0,1)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1677194" y="3429000"/>
            <a:ext cx="91360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362200" y="3048000"/>
            <a:ext cx="1219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Национальная экономика – 17 494,9 тыс.руб. (4,4)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5400000">
            <a:off x="3048794" y="30472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200400" y="3962400"/>
            <a:ext cx="17526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Жилищно-коммунальное хозяйство – 3 тыс.руб.</a:t>
            </a:r>
            <a:endParaRPr lang="ru-RU" sz="1300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5400000">
            <a:off x="3620294" y="3619500"/>
            <a:ext cx="98980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91000" y="4724400"/>
            <a:ext cx="1981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Образование – </a:t>
            </a:r>
          </a:p>
          <a:p>
            <a:r>
              <a:rPr lang="ru-RU" sz="1300" dirty="0" smtClean="0"/>
              <a:t>231 454,4 тыс.руб. (58,1)</a:t>
            </a:r>
            <a:endParaRPr lang="ru-RU" sz="1300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4115594" y="3810000"/>
            <a:ext cx="167560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29200" y="2971800"/>
            <a:ext cx="152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Культура и кинематография – 34 502,40 тыс.руб. (8,7)</a:t>
            </a:r>
            <a:endParaRPr lang="ru-RU" sz="1300" dirty="0"/>
          </a:p>
        </p:txBody>
      </p:sp>
      <p:cxnSp>
        <p:nvCxnSpPr>
          <p:cNvPr id="47" name="Прямая соединительная линия 46"/>
          <p:cNvCxnSpPr>
            <a:stCxn id="45" idx="0"/>
            <a:endCxn id="45" idx="0"/>
          </p:cNvCxnSpPr>
          <p:nvPr/>
        </p:nvCxnSpPr>
        <p:spPr>
          <a:xfrm rot="5400000" flipH="1" flipV="1">
            <a:off x="5791200" y="297180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5791994" y="2971006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19800" y="3810000"/>
            <a:ext cx="1828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Социальная политики – 43 225,20 тыс.руб.(10,8)</a:t>
            </a:r>
            <a:endParaRPr lang="ru-RU" sz="1300" dirty="0"/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rot="5400000">
            <a:off x="6248400" y="3352800"/>
            <a:ext cx="914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010400" y="2971800"/>
            <a:ext cx="13716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Физическая культура и спорт – 4 782,70 (1,2)</a:t>
            </a:r>
            <a:endParaRPr lang="ru-RU" sz="1300" dirty="0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rot="5400000">
            <a:off x="7391400" y="28956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781800" y="4572000"/>
            <a:ext cx="2209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300" dirty="0" smtClean="0"/>
              <a:t>Межбюджетные трансферты общего характера – 39 902,60 тыс.руб. (10)</a:t>
            </a:r>
            <a:endParaRPr lang="ru-RU" sz="1300" dirty="0"/>
          </a:p>
        </p:txBody>
      </p:sp>
      <p:cxnSp>
        <p:nvCxnSpPr>
          <p:cNvPr id="62" name="Прямая соединительная линия 61"/>
          <p:cNvCxnSpPr>
            <a:stCxn id="10" idx="2"/>
          </p:cNvCxnSpPr>
          <p:nvPr/>
        </p:nvCxnSpPr>
        <p:spPr>
          <a:xfrm rot="5400000">
            <a:off x="7641829" y="3675460"/>
            <a:ext cx="1789112" cy="39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1219200" y="1371600"/>
            <a:ext cx="6781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РАСХОДЫ БЮДЖЕТА, СФОРМИРОВАННЫЕ ПО РАЗДЕЛАМ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1" name="Правая фигурная скобка 70"/>
          <p:cNvSpPr/>
          <p:nvPr/>
        </p:nvSpPr>
        <p:spPr>
          <a:xfrm rot="5400000">
            <a:off x="4267200" y="1600200"/>
            <a:ext cx="609600" cy="86868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914400" y="62484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Всего расходы 398 625 тыс.руб.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09600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chemeClr val="accent6">
                    <a:lumMod val="50000"/>
                  </a:schemeClr>
                </a:solidFill>
              </a:rPr>
              <a:t>ДИНАМИКА РАСХОДОВ БЮДЖЕТА ВАРГАШИНСКОГО РАЙОНА</a:t>
            </a:r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3400" cy="661239"/>
          </a:xfrm>
          <a:prstGeom prst="rect">
            <a:avLst/>
          </a:prstGeom>
        </p:spPr>
      </p:pic>
      <p:graphicFrame>
        <p:nvGraphicFramePr>
          <p:cNvPr id="4" name="Диаграмма 3"/>
          <p:cNvGraphicFramePr/>
          <p:nvPr/>
        </p:nvGraphicFramePr>
        <p:xfrm>
          <a:off x="0" y="685800"/>
          <a:ext cx="9144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4800" y="5410200"/>
            <a:ext cx="8534400" cy="120032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Ведомственная классификация показывает конкретных получателей бюджетных расходов.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Ведомственный признак позволяет выделить в каждой группе расходов соответствующее ведомство, получающее бюджетные ассигнования.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2368</Words>
  <PresentationFormat>Экран (4:3)</PresentationFormat>
  <Paragraphs>365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raifo450317</cp:lastModifiedBy>
  <cp:revision>130</cp:revision>
  <dcterms:modified xsi:type="dcterms:W3CDTF">2014-12-01T03:45:12Z</dcterms:modified>
</cp:coreProperties>
</file>